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8" r:id="rId3"/>
    <p:sldId id="266" r:id="rId4"/>
    <p:sldId id="267" r:id="rId5"/>
    <p:sldId id="265" r:id="rId6"/>
    <p:sldId id="274" r:id="rId7"/>
    <p:sldId id="327" r:id="rId8"/>
    <p:sldId id="276" r:id="rId9"/>
    <p:sldId id="272" r:id="rId10"/>
    <p:sldId id="270" r:id="rId11"/>
    <p:sldId id="271" r:id="rId12"/>
    <p:sldId id="269" r:id="rId13"/>
    <p:sldId id="277" r:id="rId14"/>
    <p:sldId id="278" r:id="rId15"/>
    <p:sldId id="279" r:id="rId16"/>
    <p:sldId id="280" r:id="rId17"/>
    <p:sldId id="281" r:id="rId18"/>
    <p:sldId id="282" r:id="rId19"/>
    <p:sldId id="323" r:id="rId20"/>
    <p:sldId id="324" r:id="rId21"/>
    <p:sldId id="322" r:id="rId22"/>
    <p:sldId id="325" r:id="rId23"/>
    <p:sldId id="283" r:id="rId24"/>
    <p:sldId id="328" r:id="rId25"/>
    <p:sldId id="329" r:id="rId26"/>
    <p:sldId id="309" r:id="rId27"/>
    <p:sldId id="310" r:id="rId28"/>
    <p:sldId id="311" r:id="rId29"/>
    <p:sldId id="312" r:id="rId30"/>
    <p:sldId id="286" r:id="rId31"/>
    <p:sldId id="313" r:id="rId32"/>
    <p:sldId id="314" r:id="rId33"/>
    <p:sldId id="315" r:id="rId34"/>
    <p:sldId id="316" r:id="rId35"/>
    <p:sldId id="317" r:id="rId36"/>
    <p:sldId id="299" r:id="rId37"/>
    <p:sldId id="287" r:id="rId38"/>
    <p:sldId id="318" r:id="rId39"/>
    <p:sldId id="288" r:id="rId40"/>
    <p:sldId id="319" r:id="rId41"/>
    <p:sldId id="306" r:id="rId42"/>
    <p:sldId id="331" r:id="rId43"/>
    <p:sldId id="320" r:id="rId44"/>
    <p:sldId id="330" r:id="rId45"/>
    <p:sldId id="321" r:id="rId46"/>
    <p:sldId id="289" r:id="rId47"/>
    <p:sldId id="290" r:id="rId48"/>
    <p:sldId id="307" r:id="rId49"/>
    <p:sldId id="332"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72"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E8B9795-BE66-47F3-8A5D-154679051E36}" type="datetimeFigureOut">
              <a:rPr lang="en-US" smtClean="0"/>
              <a:t>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4A0F9-45E0-4166-8ED9-7FA42312A3D7}" type="slidenum">
              <a:rPr lang="en-US" smtClean="0"/>
              <a:t>‹#›</a:t>
            </a:fld>
            <a:endParaRPr lang="en-US"/>
          </a:p>
        </p:txBody>
      </p:sp>
    </p:spTree>
    <p:extLst>
      <p:ext uri="{BB962C8B-B14F-4D97-AF65-F5344CB8AC3E}">
        <p14:creationId xmlns:p14="http://schemas.microsoft.com/office/powerpoint/2010/main" val="3426037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8B9795-BE66-47F3-8A5D-154679051E36}" type="datetimeFigureOut">
              <a:rPr lang="en-US" smtClean="0"/>
              <a:t>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4A0F9-45E0-4166-8ED9-7FA42312A3D7}" type="slidenum">
              <a:rPr lang="en-US" smtClean="0"/>
              <a:t>‹#›</a:t>
            </a:fld>
            <a:endParaRPr lang="en-US"/>
          </a:p>
        </p:txBody>
      </p:sp>
    </p:spTree>
    <p:extLst>
      <p:ext uri="{BB962C8B-B14F-4D97-AF65-F5344CB8AC3E}">
        <p14:creationId xmlns:p14="http://schemas.microsoft.com/office/powerpoint/2010/main" val="1406428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8B9795-BE66-47F3-8A5D-154679051E36}" type="datetimeFigureOut">
              <a:rPr lang="en-US" smtClean="0"/>
              <a:t>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4A0F9-45E0-4166-8ED9-7FA42312A3D7}" type="slidenum">
              <a:rPr lang="en-US" smtClean="0"/>
              <a:t>‹#›</a:t>
            </a:fld>
            <a:endParaRPr lang="en-US"/>
          </a:p>
        </p:txBody>
      </p:sp>
    </p:spTree>
    <p:extLst>
      <p:ext uri="{BB962C8B-B14F-4D97-AF65-F5344CB8AC3E}">
        <p14:creationId xmlns:p14="http://schemas.microsoft.com/office/powerpoint/2010/main" val="4110554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E8B9795-BE66-47F3-8A5D-154679051E36}" type="datetimeFigureOut">
              <a:rPr lang="en-US" smtClean="0"/>
              <a:t>2/24/2025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4A0F9-45E0-4166-8ED9-7FA42312A3D7}" type="slidenum">
              <a:rPr lang="en-US" smtClean="0"/>
              <a:t>‹#›</a:t>
            </a:fld>
            <a:endParaRPr lang="en-US"/>
          </a:p>
        </p:txBody>
      </p:sp>
    </p:spTree>
    <p:extLst>
      <p:ext uri="{BB962C8B-B14F-4D97-AF65-F5344CB8AC3E}">
        <p14:creationId xmlns:p14="http://schemas.microsoft.com/office/powerpoint/2010/main" val="696575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8B9795-BE66-47F3-8A5D-154679051E36}" type="datetimeFigureOut">
              <a:rPr lang="en-US" smtClean="0"/>
              <a:t>2/24/2025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84A0F9-45E0-4166-8ED9-7FA42312A3D7}" type="slidenum">
              <a:rPr lang="en-US" smtClean="0"/>
              <a:t>‹#›</a:t>
            </a:fld>
            <a:endParaRPr lang="en-US"/>
          </a:p>
        </p:txBody>
      </p:sp>
    </p:spTree>
    <p:extLst>
      <p:ext uri="{BB962C8B-B14F-4D97-AF65-F5344CB8AC3E}">
        <p14:creationId xmlns:p14="http://schemas.microsoft.com/office/powerpoint/2010/main" val="9010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E8B9795-BE66-47F3-8A5D-154679051E36}" type="datetimeFigureOut">
              <a:rPr lang="en-US" smtClean="0"/>
              <a:t>2/24/2025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84A0F9-45E0-4166-8ED9-7FA42312A3D7}" type="slidenum">
              <a:rPr lang="en-US" smtClean="0"/>
              <a:t>‹#›</a:t>
            </a:fld>
            <a:endParaRPr lang="en-US"/>
          </a:p>
        </p:txBody>
      </p:sp>
    </p:spTree>
    <p:extLst>
      <p:ext uri="{BB962C8B-B14F-4D97-AF65-F5344CB8AC3E}">
        <p14:creationId xmlns:p14="http://schemas.microsoft.com/office/powerpoint/2010/main" val="1470377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8B9795-BE66-47F3-8A5D-154679051E36}" type="datetimeFigureOut">
              <a:rPr lang="en-US" smtClean="0"/>
              <a:t>2/24/2025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84A0F9-45E0-4166-8ED9-7FA42312A3D7}" type="slidenum">
              <a:rPr lang="en-US" smtClean="0"/>
              <a:t>‹#›</a:t>
            </a:fld>
            <a:endParaRPr lang="en-US"/>
          </a:p>
        </p:txBody>
      </p:sp>
    </p:spTree>
    <p:extLst>
      <p:ext uri="{BB962C8B-B14F-4D97-AF65-F5344CB8AC3E}">
        <p14:creationId xmlns:p14="http://schemas.microsoft.com/office/powerpoint/2010/main" val="166303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8B9795-BE66-47F3-8A5D-154679051E36}" type="datetimeFigureOut">
              <a:rPr lang="en-US" smtClean="0"/>
              <a:t>2/24/2025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4A0F9-45E0-4166-8ED9-7FA42312A3D7}" type="slidenum">
              <a:rPr lang="en-US" smtClean="0"/>
              <a:t>‹#›</a:t>
            </a:fld>
            <a:endParaRPr lang="en-US"/>
          </a:p>
        </p:txBody>
      </p:sp>
    </p:spTree>
    <p:extLst>
      <p:ext uri="{BB962C8B-B14F-4D97-AF65-F5344CB8AC3E}">
        <p14:creationId xmlns:p14="http://schemas.microsoft.com/office/powerpoint/2010/main" val="1760064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8B9795-BE66-47F3-8A5D-154679051E36}" type="datetimeFigureOut">
              <a:rPr lang="en-US" smtClean="0"/>
              <a:t>2/24/2025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4A0F9-45E0-4166-8ED9-7FA42312A3D7}" type="slidenum">
              <a:rPr lang="en-US" smtClean="0"/>
              <a:t>‹#›</a:t>
            </a:fld>
            <a:endParaRPr lang="en-US"/>
          </a:p>
        </p:txBody>
      </p:sp>
    </p:spTree>
    <p:extLst>
      <p:ext uri="{BB962C8B-B14F-4D97-AF65-F5344CB8AC3E}">
        <p14:creationId xmlns:p14="http://schemas.microsoft.com/office/powerpoint/2010/main" val="1049604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8B9795-BE66-47F3-8A5D-154679051E36}" type="datetimeFigureOut">
              <a:rPr lang="en-US" smtClean="0"/>
              <a:t>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4A0F9-45E0-4166-8ED9-7FA42312A3D7}" type="slidenum">
              <a:rPr lang="en-US" smtClean="0"/>
              <a:t>‹#›</a:t>
            </a:fld>
            <a:endParaRPr lang="en-US"/>
          </a:p>
        </p:txBody>
      </p:sp>
    </p:spTree>
    <p:extLst>
      <p:ext uri="{BB962C8B-B14F-4D97-AF65-F5344CB8AC3E}">
        <p14:creationId xmlns:p14="http://schemas.microsoft.com/office/powerpoint/2010/main" val="1855272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8B9795-BE66-47F3-8A5D-154679051E36}" type="datetimeFigureOut">
              <a:rPr lang="en-US" smtClean="0"/>
              <a:t>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4A0F9-45E0-4166-8ED9-7FA42312A3D7}" type="slidenum">
              <a:rPr lang="en-US" smtClean="0"/>
              <a:t>‹#›</a:t>
            </a:fld>
            <a:endParaRPr lang="en-US"/>
          </a:p>
        </p:txBody>
      </p:sp>
    </p:spTree>
    <p:extLst>
      <p:ext uri="{BB962C8B-B14F-4D97-AF65-F5344CB8AC3E}">
        <p14:creationId xmlns:p14="http://schemas.microsoft.com/office/powerpoint/2010/main" val="1209448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8B9795-BE66-47F3-8A5D-154679051E36}" type="datetimeFigureOut">
              <a:rPr lang="en-US" smtClean="0"/>
              <a:t>2/24/2025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84A0F9-45E0-4166-8ED9-7FA42312A3D7}" type="slidenum">
              <a:rPr lang="en-US" smtClean="0"/>
              <a:t>‹#›</a:t>
            </a:fld>
            <a:endParaRPr lang="en-US"/>
          </a:p>
        </p:txBody>
      </p:sp>
    </p:spTree>
    <p:extLst>
      <p:ext uri="{BB962C8B-B14F-4D97-AF65-F5344CB8AC3E}">
        <p14:creationId xmlns:p14="http://schemas.microsoft.com/office/powerpoint/2010/main" val="1718244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smtClean="0">
                <a:latin typeface="Times New Roman" panose="02020603050405020304" pitchFamily="18" charset="0"/>
                <a:cs typeface="Times New Roman" panose="02020603050405020304" pitchFamily="18" charset="0"/>
              </a:rPr>
              <a:t>CLAMPING AND UNCLAMPING IN OPEN AORTIC REPAIR – ABDOMINAL AORTIC ANEURYSM</a:t>
            </a:r>
            <a:endParaRPr lang="en-US"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r>
              <a:rPr lang="en-US" dirty="0" smtClean="0"/>
              <a:t>DR. VIJAY KUMAR S</a:t>
            </a:r>
            <a:endParaRPr lang="en-US" dirty="0"/>
          </a:p>
        </p:txBody>
      </p:sp>
    </p:spTree>
    <p:extLst>
      <p:ext uri="{BB962C8B-B14F-4D97-AF65-F5344CB8AC3E}">
        <p14:creationId xmlns:p14="http://schemas.microsoft.com/office/powerpoint/2010/main" val="4198911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INTRODUCTION </a:t>
            </a:r>
            <a:endParaRPr lang="en-US" dirty="0"/>
          </a:p>
        </p:txBody>
      </p:sp>
      <p:sp>
        <p:nvSpPr>
          <p:cNvPr id="6" name="Content Placeholder 5"/>
          <p:cNvSpPr>
            <a:spLocks noGrp="1"/>
          </p:cNvSpPr>
          <p:nvPr>
            <p:ph idx="1"/>
          </p:nvPr>
        </p:nvSpPr>
        <p:spPr/>
        <p:txBody>
          <a:bodyPr/>
          <a:lstStyle/>
          <a:p>
            <a:r>
              <a:rPr lang="en-US" dirty="0"/>
              <a:t>The time of temporary cross-clamping of the aorta and consecutively removing the clamp and restoring the blood </a:t>
            </a:r>
            <a:r>
              <a:rPr lang="en-US" dirty="0" smtClean="0"/>
              <a:t>flow to the part of the body distal to the clamp site are among the most critical steps </a:t>
            </a:r>
            <a:r>
              <a:rPr lang="en-US" dirty="0"/>
              <a:t>for the anesthesiologist during surgery involving the aorta</a:t>
            </a:r>
            <a:r>
              <a:rPr lang="en-US" dirty="0" smtClean="0"/>
              <a:t>.</a:t>
            </a:r>
          </a:p>
          <a:p>
            <a:r>
              <a:rPr lang="en-US" dirty="0" smtClean="0"/>
              <a:t>Open </a:t>
            </a:r>
            <a:r>
              <a:rPr lang="en-US" dirty="0"/>
              <a:t>surgical procedures of the </a:t>
            </a:r>
            <a:r>
              <a:rPr lang="en-US" dirty="0" err="1" smtClean="0"/>
              <a:t>thoraco</a:t>
            </a:r>
            <a:r>
              <a:rPr lang="en-US" dirty="0" smtClean="0"/>
              <a:t>-abdominal </a:t>
            </a:r>
            <a:r>
              <a:rPr lang="en-US" dirty="0"/>
              <a:t>aorta carry the highest mortality rate among elective procedures, with a reported overall 30-day mortality ranging from 8% to 35</a:t>
            </a:r>
            <a:r>
              <a:rPr lang="en-US" dirty="0" smtClean="0"/>
              <a:t>%.</a:t>
            </a:r>
            <a:endParaRPr lang="en-US" dirty="0"/>
          </a:p>
        </p:txBody>
      </p:sp>
      <p:sp>
        <p:nvSpPr>
          <p:cNvPr id="2" name="Rounded Rectangle 1"/>
          <p:cNvSpPr/>
          <p:nvPr/>
        </p:nvSpPr>
        <p:spPr>
          <a:xfrm>
            <a:off x="1640541" y="5392271"/>
            <a:ext cx="9345706"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Cox GS, O'Hara PJ, Hertzer NR, et al. Thoracoabdominal aneurysm repair: a representative experience. J Vasc Surg 1992; 15(5):780e7. discussion 7e8.</a:t>
            </a:r>
          </a:p>
        </p:txBody>
      </p:sp>
    </p:spTree>
    <p:extLst>
      <p:ext uri="{BB962C8B-B14F-4D97-AF65-F5344CB8AC3E}">
        <p14:creationId xmlns:p14="http://schemas.microsoft.com/office/powerpoint/2010/main" val="1296751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OPEN AORTIC REPAIR </a:t>
            </a:r>
            <a:endParaRPr lang="en-US" dirty="0"/>
          </a:p>
        </p:txBody>
      </p:sp>
      <p:sp>
        <p:nvSpPr>
          <p:cNvPr id="6" name="Content Placeholder 5"/>
          <p:cNvSpPr>
            <a:spLocks noGrp="1"/>
          </p:cNvSpPr>
          <p:nvPr>
            <p:ph idx="1"/>
          </p:nvPr>
        </p:nvSpPr>
        <p:spPr/>
        <p:txBody>
          <a:bodyPr>
            <a:normAutofit fontScale="85000" lnSpcReduction="20000"/>
          </a:bodyPr>
          <a:lstStyle/>
          <a:p>
            <a:r>
              <a:rPr lang="en-US" b="1" dirty="0" smtClean="0"/>
              <a:t>INDICATIONS </a:t>
            </a:r>
          </a:p>
          <a:p>
            <a:r>
              <a:rPr lang="en-US" dirty="0" smtClean="0">
                <a:latin typeface="Times New Roman" panose="02020603050405020304" pitchFamily="18" charset="0"/>
                <a:cs typeface="Times New Roman" panose="02020603050405020304" pitchFamily="18" charset="0"/>
              </a:rPr>
              <a:t>Unfavorable </a:t>
            </a:r>
            <a:r>
              <a:rPr lang="en-US" dirty="0">
                <a:latin typeface="Times New Roman" panose="02020603050405020304" pitchFamily="18" charset="0"/>
                <a:cs typeface="Times New Roman" panose="02020603050405020304" pitchFamily="18" charset="0"/>
              </a:rPr>
              <a:t>anatomy for EVAR or </a:t>
            </a:r>
            <a:r>
              <a:rPr lang="en-US" dirty="0" smtClean="0">
                <a:latin typeface="Times New Roman" panose="02020603050405020304" pitchFamily="18" charset="0"/>
                <a:cs typeface="Times New Roman" panose="02020603050405020304" pitchFamily="18" charset="0"/>
              </a:rPr>
              <a:t>FEVAR.</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Need </a:t>
            </a:r>
            <a:r>
              <a:rPr lang="en-US" dirty="0">
                <a:latin typeface="Times New Roman" panose="02020603050405020304" pitchFamily="18" charset="0"/>
                <a:cs typeface="Times New Roman" panose="02020603050405020304" pitchFamily="18" charset="0"/>
              </a:rPr>
              <a:t>to preserve patency of IMA (hypertrophied vessel, occluded SMA/CA or bilateral </a:t>
            </a:r>
            <a:r>
              <a:rPr lang="en-US" dirty="0" err="1">
                <a:latin typeface="Times New Roman" panose="02020603050405020304" pitchFamily="18" charset="0"/>
                <a:cs typeface="Times New Roman" panose="02020603050405020304" pitchFamily="18" charset="0"/>
              </a:rPr>
              <a:t>hypogastric</a:t>
            </a:r>
            <a:r>
              <a:rPr lang="en-US" dirty="0">
                <a:latin typeface="Times New Roman" panose="02020603050405020304" pitchFamily="18" charset="0"/>
                <a:cs typeface="Times New Roman" panose="02020603050405020304" pitchFamily="18" charset="0"/>
              </a:rPr>
              <a:t> arteries, or prior </a:t>
            </a:r>
            <a:r>
              <a:rPr lang="en-US" dirty="0" err="1">
                <a:latin typeface="Times New Roman" panose="02020603050405020304" pitchFamily="18" charset="0"/>
                <a:cs typeface="Times New Roman" panose="02020603050405020304" pitchFamily="18" charset="0"/>
              </a:rPr>
              <a:t>hemicolectomy</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Renovascular</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variants (horseshoe kidney, renal </a:t>
            </a:r>
            <a:r>
              <a:rPr lang="en-US" dirty="0" err="1">
                <a:latin typeface="Times New Roman" panose="02020603050405020304" pitchFamily="18" charset="0"/>
                <a:cs typeface="Times New Roman" panose="02020603050405020304" pitchFamily="18" charset="0"/>
              </a:rPr>
              <a:t>ectopia</a:t>
            </a:r>
            <a:r>
              <a:rPr lang="en-US" dirty="0">
                <a:latin typeface="Times New Roman" panose="02020603050405020304" pitchFamily="18" charset="0"/>
                <a:cs typeface="Times New Roman" panose="02020603050405020304" pitchFamily="18" charset="0"/>
              </a:rPr>
              <a:t>, multiple small renal arteries arising across the abdominal aorta, etc.)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Inability </a:t>
            </a:r>
            <a:r>
              <a:rPr lang="en-US" dirty="0">
                <a:latin typeface="Times New Roman" panose="02020603050405020304" pitchFamily="18" charset="0"/>
                <a:cs typeface="Times New Roman" panose="02020603050405020304" pitchFamily="18" charset="0"/>
              </a:rPr>
              <a:t>to preserve at least one </a:t>
            </a:r>
            <a:r>
              <a:rPr lang="en-US" dirty="0" err="1">
                <a:latin typeface="Times New Roman" panose="02020603050405020304" pitchFamily="18" charset="0"/>
                <a:cs typeface="Times New Roman" panose="02020603050405020304" pitchFamily="18" charset="0"/>
              </a:rPr>
              <a:t>hypogastric</a:t>
            </a:r>
            <a:r>
              <a:rPr lang="en-US" dirty="0">
                <a:latin typeface="Times New Roman" panose="02020603050405020304" pitchFamily="18" charset="0"/>
                <a:cs typeface="Times New Roman" panose="02020603050405020304" pitchFamily="18" charset="0"/>
              </a:rPr>
              <a:t> with </a:t>
            </a:r>
            <a:r>
              <a:rPr lang="en-US" dirty="0" smtClean="0">
                <a:latin typeface="Times New Roman" panose="02020603050405020304" pitchFamily="18" charset="0"/>
                <a:cs typeface="Times New Roman" panose="02020603050405020304" pitchFamily="18" charset="0"/>
              </a:rPr>
              <a:t>EVAR. </a:t>
            </a:r>
          </a:p>
          <a:p>
            <a:r>
              <a:rPr lang="en-US" dirty="0" smtClean="0">
                <a:latin typeface="Times New Roman" panose="02020603050405020304" pitchFamily="18" charset="0"/>
                <a:cs typeface="Times New Roman" panose="02020603050405020304" pitchFamily="18" charset="0"/>
              </a:rPr>
              <a:t> Symptomatic </a:t>
            </a:r>
            <a:r>
              <a:rPr lang="en-US" dirty="0">
                <a:latin typeface="Times New Roman" panose="02020603050405020304" pitchFamily="18" charset="0"/>
                <a:cs typeface="Times New Roman" panose="02020603050405020304" pitchFamily="18" charset="0"/>
              </a:rPr>
              <a:t>or ruptured </a:t>
            </a:r>
            <a:r>
              <a:rPr lang="en-US" dirty="0" err="1">
                <a:latin typeface="Times New Roman" panose="02020603050405020304" pitchFamily="18" charset="0"/>
                <a:cs typeface="Times New Roman" panose="02020603050405020304" pitchFamily="18" charset="0"/>
              </a:rPr>
              <a:t>juxtarenal</a:t>
            </a:r>
            <a:r>
              <a:rPr lang="en-US" dirty="0">
                <a:latin typeface="Times New Roman" panose="02020603050405020304" pitchFamily="18" charset="0"/>
                <a:cs typeface="Times New Roman" panose="02020603050405020304" pitchFamily="18" charset="0"/>
              </a:rPr>
              <a:t> AAA (inability to await construction of a </a:t>
            </a:r>
            <a:r>
              <a:rPr lang="en-US" dirty="0" smtClean="0">
                <a:latin typeface="Times New Roman" panose="02020603050405020304" pitchFamily="18" charset="0"/>
                <a:cs typeface="Times New Roman" panose="02020603050405020304" pitchFamily="18" charset="0"/>
              </a:rPr>
              <a:t>custom- built </a:t>
            </a:r>
            <a:r>
              <a:rPr lang="en-US" dirty="0">
                <a:latin typeface="Times New Roman" panose="02020603050405020304" pitchFamily="18" charset="0"/>
                <a:cs typeface="Times New Roman" panose="02020603050405020304" pitchFamily="18" charset="0"/>
              </a:rPr>
              <a:t>FEVAR device</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Any </a:t>
            </a:r>
            <a:r>
              <a:rPr lang="en-US" dirty="0">
                <a:latin typeface="Times New Roman" panose="02020603050405020304" pitchFamily="18" charset="0"/>
                <a:cs typeface="Times New Roman" panose="02020603050405020304" pitchFamily="18" charset="0"/>
              </a:rPr>
              <a:t>prohibitive access issues such as excessive </a:t>
            </a:r>
            <a:r>
              <a:rPr lang="en-US" dirty="0" err="1">
                <a:latin typeface="Times New Roman" panose="02020603050405020304" pitchFamily="18" charset="0"/>
                <a:cs typeface="Times New Roman" panose="02020603050405020304" pitchFamily="18" charset="0"/>
              </a:rPr>
              <a:t>aortoiliac</a:t>
            </a:r>
            <a:r>
              <a:rPr lang="en-US" dirty="0">
                <a:latin typeface="Times New Roman" panose="02020603050405020304" pitchFamily="18" charset="0"/>
                <a:cs typeface="Times New Roman" panose="02020603050405020304" pitchFamily="18" charset="0"/>
              </a:rPr>
              <a:t> tortuosity and/or small access vessels and/or </a:t>
            </a:r>
            <a:r>
              <a:rPr lang="en-US" dirty="0" err="1">
                <a:latin typeface="Times New Roman" panose="02020603050405020304" pitchFamily="18" charset="0"/>
                <a:cs typeface="Times New Roman" panose="02020603050405020304" pitchFamily="18" charset="0"/>
              </a:rPr>
              <a:t>iliofemoral</a:t>
            </a:r>
            <a:r>
              <a:rPr lang="en-US" dirty="0">
                <a:latin typeface="Times New Roman" panose="02020603050405020304" pitchFamily="18" charset="0"/>
                <a:cs typeface="Times New Roman" panose="02020603050405020304" pitchFamily="18" charset="0"/>
              </a:rPr>
              <a:t> occlusive disease not amenable to staged </a:t>
            </a:r>
            <a:r>
              <a:rPr lang="en-US" dirty="0" smtClean="0">
                <a:latin typeface="Times New Roman" panose="02020603050405020304" pitchFamily="18" charset="0"/>
                <a:cs typeface="Times New Roman" panose="02020603050405020304" pitchFamily="18" charset="0"/>
              </a:rPr>
              <a:t>optimization. </a:t>
            </a:r>
          </a:p>
          <a:p>
            <a:r>
              <a:rPr lang="en-US" dirty="0" smtClean="0">
                <a:latin typeface="Times New Roman" panose="02020603050405020304" pitchFamily="18" charset="0"/>
                <a:cs typeface="Times New Roman" panose="02020603050405020304" pitchFamily="18" charset="0"/>
              </a:rPr>
              <a:t>Strong </a:t>
            </a:r>
            <a:r>
              <a:rPr lang="en-US" dirty="0">
                <a:latin typeface="Times New Roman" panose="02020603050405020304" pitchFamily="18" charset="0"/>
                <a:cs typeface="Times New Roman" panose="02020603050405020304" pitchFamily="18" charset="0"/>
              </a:rPr>
              <a:t>patient preference, with no prohibitive risk factors for OAR </a:t>
            </a: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07479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INDICATIONS </a:t>
            </a:r>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latin typeface="Times New Roman" panose="02020603050405020304" pitchFamily="18" charset="0"/>
                <a:cs typeface="Times New Roman" panose="02020603050405020304" pitchFamily="18" charset="0"/>
              </a:rPr>
              <a:t>Prolonged </a:t>
            </a:r>
            <a:r>
              <a:rPr lang="en-US" dirty="0">
                <a:latin typeface="Times New Roman" panose="02020603050405020304" pitchFamily="18" charset="0"/>
                <a:cs typeface="Times New Roman" panose="02020603050405020304" pitchFamily="18" charset="0"/>
              </a:rPr>
              <a:t>life expectancy (younger than 65 years)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Known </a:t>
            </a:r>
            <a:r>
              <a:rPr lang="en-US" dirty="0">
                <a:latin typeface="Times New Roman" panose="02020603050405020304" pitchFamily="18" charset="0"/>
                <a:cs typeface="Times New Roman" panose="02020603050405020304" pitchFamily="18" charset="0"/>
              </a:rPr>
              <a:t>connective tissue disorder or genetic vascular syndrome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Likely non-compliance with required follow-up requirements of EVAR, in the absence of prohibitive risk factors for OAR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Open </a:t>
            </a:r>
            <a:r>
              <a:rPr lang="en-US" dirty="0">
                <a:latin typeface="Times New Roman" panose="02020603050405020304" pitchFamily="18" charset="0"/>
                <a:cs typeface="Times New Roman" panose="02020603050405020304" pitchFamily="18" charset="0"/>
              </a:rPr>
              <a:t>conversion: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Infection </a:t>
            </a:r>
            <a:r>
              <a:rPr lang="en-US" dirty="0">
                <a:latin typeface="Times New Roman" panose="02020603050405020304" pitchFamily="18" charset="0"/>
                <a:cs typeface="Times New Roman" panose="02020603050405020304" pitchFamily="18" charset="0"/>
              </a:rPr>
              <a:t>of prior EVAR/FEVAR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Failure </a:t>
            </a:r>
            <a:r>
              <a:rPr lang="en-US" dirty="0">
                <a:latin typeface="Times New Roman" panose="02020603050405020304" pitchFamily="18" charset="0"/>
                <a:cs typeface="Times New Roman" panose="02020603050405020304" pitchFamily="18" charset="0"/>
              </a:rPr>
              <a:t>after prior EVAR, F/B-EVAR not amenable to endovascular rescue. Usually due to type 1 or 3 </a:t>
            </a:r>
            <a:r>
              <a:rPr lang="en-US" dirty="0" err="1">
                <a:latin typeface="Times New Roman" panose="02020603050405020304" pitchFamily="18" charset="0"/>
                <a:cs typeface="Times New Roman" panose="02020603050405020304" pitchFamily="18" charset="0"/>
              </a:rPr>
              <a:t>endoleak</a:t>
            </a:r>
            <a:r>
              <a:rPr lang="en-US" dirty="0">
                <a:latin typeface="Times New Roman" panose="02020603050405020304" pitchFamily="18" charset="0"/>
                <a:cs typeface="Times New Roman" panose="02020603050405020304" pitchFamily="18" charset="0"/>
              </a:rPr>
              <a:t>, device </a:t>
            </a:r>
            <a:r>
              <a:rPr lang="en-US" dirty="0" smtClean="0">
                <a:latin typeface="Times New Roman" panose="02020603050405020304" pitchFamily="18" charset="0"/>
                <a:cs typeface="Times New Roman" panose="02020603050405020304" pitchFamily="18" charset="0"/>
              </a:rPr>
              <a:t>migration</a:t>
            </a:r>
            <a:r>
              <a:rPr lang="en-US" dirty="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Prior </a:t>
            </a:r>
            <a:r>
              <a:rPr lang="en-US" dirty="0">
                <a:latin typeface="Times New Roman" panose="02020603050405020304" pitchFamily="18" charset="0"/>
                <a:cs typeface="Times New Roman" panose="02020603050405020304" pitchFamily="18" charset="0"/>
              </a:rPr>
              <a:t>EVAR with type 2 </a:t>
            </a:r>
            <a:r>
              <a:rPr lang="en-US" dirty="0" err="1">
                <a:latin typeface="Times New Roman" panose="02020603050405020304" pitchFamily="18" charset="0"/>
                <a:cs typeface="Times New Roman" panose="02020603050405020304" pitchFamily="18" charset="0"/>
              </a:rPr>
              <a:t>endoleak</a:t>
            </a:r>
            <a:r>
              <a:rPr lang="en-US" dirty="0">
                <a:latin typeface="Times New Roman" panose="02020603050405020304" pitchFamily="18" charset="0"/>
                <a:cs typeface="Times New Roman" panose="02020603050405020304" pitchFamily="18" charset="0"/>
              </a:rPr>
              <a:t> and sac growth, refractory to endovascular </a:t>
            </a:r>
            <a:r>
              <a:rPr lang="en-US" dirty="0" smtClean="0">
                <a:latin typeface="Times New Roman" panose="02020603050405020304" pitchFamily="18" charset="0"/>
                <a:cs typeface="Times New Roman" panose="02020603050405020304" pitchFamily="18" charset="0"/>
              </a:rPr>
              <a:t>treatment</a:t>
            </a:r>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Failure </a:t>
            </a:r>
            <a:r>
              <a:rPr lang="en-US" dirty="0">
                <a:latin typeface="Times New Roman" panose="02020603050405020304" pitchFamily="18" charset="0"/>
                <a:cs typeface="Times New Roman" panose="02020603050405020304" pitchFamily="18" charset="0"/>
              </a:rPr>
              <a:t>after prior OAR, not amenable to endovascular rescue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Inflammatory </a:t>
            </a:r>
            <a:r>
              <a:rPr lang="en-US" dirty="0">
                <a:latin typeface="Times New Roman" panose="02020603050405020304" pitchFamily="18" charset="0"/>
                <a:cs typeface="Times New Roman" panose="02020603050405020304" pitchFamily="18" charset="0"/>
              </a:rPr>
              <a:t>AAA </a:t>
            </a:r>
            <a:endParaRPr lang="en-US" dirty="0" smtClean="0">
              <a:latin typeface="Times New Roman" panose="02020603050405020304" pitchFamily="18" charset="0"/>
              <a:cs typeface="Times New Roman" panose="02020603050405020304" pitchFamily="18" charset="0"/>
            </a:endParaRPr>
          </a:p>
          <a:p>
            <a:r>
              <a:rPr lang="en-US" dirty="0" err="1" smtClean="0">
                <a:latin typeface="Times New Roman" panose="02020603050405020304" pitchFamily="18" charset="0"/>
                <a:cs typeface="Times New Roman" panose="02020603050405020304" pitchFamily="18" charset="0"/>
              </a:rPr>
              <a:t>Mycotic</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AAA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Infection </a:t>
            </a:r>
            <a:r>
              <a:rPr lang="en-US" dirty="0">
                <a:latin typeface="Times New Roman" panose="02020603050405020304" pitchFamily="18" charset="0"/>
                <a:cs typeface="Times New Roman" panose="02020603050405020304" pitchFamily="18" charset="0"/>
              </a:rPr>
              <a:t>or </a:t>
            </a:r>
            <a:r>
              <a:rPr lang="en-US" dirty="0" err="1">
                <a:latin typeface="Times New Roman" panose="02020603050405020304" pitchFamily="18" charset="0"/>
                <a:cs typeface="Times New Roman" panose="02020603050405020304" pitchFamily="18" charset="0"/>
              </a:rPr>
              <a:t>aortoenteric</a:t>
            </a:r>
            <a:r>
              <a:rPr lang="en-US" dirty="0">
                <a:latin typeface="Times New Roman" panose="02020603050405020304" pitchFamily="18" charset="0"/>
                <a:cs typeface="Times New Roman" panose="02020603050405020304" pitchFamily="18" charset="0"/>
              </a:rPr>
              <a:t> fistula</a:t>
            </a:r>
          </a:p>
          <a:p>
            <a:endParaRPr lang="en-US" dirty="0"/>
          </a:p>
        </p:txBody>
      </p:sp>
    </p:spTree>
    <p:extLst>
      <p:ext uri="{BB962C8B-B14F-4D97-AF65-F5344CB8AC3E}">
        <p14:creationId xmlns:p14="http://schemas.microsoft.com/office/powerpoint/2010/main" val="1049840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PREOPERATIVE ASSESSMENT AND PLANNING </a:t>
            </a:r>
          </a:p>
        </p:txBody>
      </p:sp>
      <p:sp>
        <p:nvSpPr>
          <p:cNvPr id="6" name="Content Placeholder 5"/>
          <p:cNvSpPr>
            <a:spLocks noGrp="1"/>
          </p:cNvSpPr>
          <p:nvPr>
            <p:ph idx="1"/>
          </p:nvPr>
        </p:nvSpPr>
        <p:spPr/>
        <p:txBody>
          <a:bodyPr>
            <a:normAutofit/>
          </a:bodyPr>
          <a:lstStyle/>
          <a:p>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P</a:t>
            </a:r>
            <a:r>
              <a:rPr lang="en-US" dirty="0" smtClean="0">
                <a:latin typeface="Times New Roman" panose="02020603050405020304" pitchFamily="18" charset="0"/>
                <a:cs typeface="Times New Roman" panose="02020603050405020304" pitchFamily="18" charset="0"/>
              </a:rPr>
              <a:t>hysiologic </a:t>
            </a:r>
            <a:r>
              <a:rPr lang="en-US" dirty="0">
                <a:latin typeface="Times New Roman" panose="02020603050405020304" pitchFamily="18" charset="0"/>
                <a:cs typeface="Times New Roman" panose="02020603050405020304" pitchFamily="18" charset="0"/>
              </a:rPr>
              <a:t>derangements that occur as a result of the hemodynamic stress of aortic cross-clamping, a detailed understanding of the patient’s cardiac, pulmonary, and renal function is necessary to determine who is a candidate for OAR.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modified frailty index (</a:t>
            </a:r>
            <a:r>
              <a:rPr lang="en-US" dirty="0" err="1">
                <a:latin typeface="Times New Roman" panose="02020603050405020304" pitchFamily="18" charset="0"/>
                <a:cs typeface="Times New Roman" panose="02020603050405020304" pitchFamily="18" charset="0"/>
              </a:rPr>
              <a:t>mFI</a:t>
            </a:r>
            <a:r>
              <a:rPr lang="en-US" dirty="0">
                <a:latin typeface="Times New Roman" panose="02020603050405020304" pitchFamily="18" charset="0"/>
                <a:cs typeface="Times New Roman" panose="02020603050405020304" pitchFamily="18" charset="0"/>
              </a:rPr>
              <a:t>) score is a commonly used measure derived from comorbidity and preoperative functional status data that can be used as a predictive tool to aid in surgical planning of patients undergoing elective AAA </a:t>
            </a:r>
            <a:r>
              <a:rPr lang="en-US" dirty="0" smtClean="0">
                <a:latin typeface="Times New Roman" panose="02020603050405020304" pitchFamily="18" charset="0"/>
                <a:cs typeface="Times New Roman" panose="02020603050405020304" pitchFamily="18" charset="0"/>
              </a:rPr>
              <a:t>repair.</a:t>
            </a:r>
          </a:p>
        </p:txBody>
      </p:sp>
    </p:spTree>
    <p:extLst>
      <p:ext uri="{BB962C8B-B14F-4D97-AF65-F5344CB8AC3E}">
        <p14:creationId xmlns:p14="http://schemas.microsoft.com/office/powerpoint/2010/main" val="822449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 op planning and assessment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CTA/MRA </a:t>
            </a:r>
            <a:r>
              <a:rPr lang="en-US" dirty="0"/>
              <a:t>as the optimal choice </a:t>
            </a:r>
            <a:r>
              <a:rPr lang="en-US" dirty="0" smtClean="0"/>
              <a:t>for comprehensive </a:t>
            </a:r>
            <a:r>
              <a:rPr lang="en-US" dirty="0"/>
              <a:t>assessment of vascular anatomy including </a:t>
            </a:r>
            <a:endParaRPr lang="en-US" dirty="0" smtClean="0"/>
          </a:p>
          <a:p>
            <a:pPr>
              <a:buFont typeface="Wingdings" panose="05000000000000000000" pitchFamily="2" charset="2"/>
              <a:buChar char="Ø"/>
            </a:pPr>
            <a:r>
              <a:rPr lang="en-US" dirty="0" smtClean="0"/>
              <a:t>Geometric Measures, </a:t>
            </a:r>
          </a:p>
          <a:p>
            <a:pPr>
              <a:buFont typeface="Wingdings" panose="05000000000000000000" pitchFamily="2" charset="2"/>
              <a:buChar char="Ø"/>
            </a:pPr>
            <a:r>
              <a:rPr lang="en-US" dirty="0" smtClean="0"/>
              <a:t>Angulation </a:t>
            </a:r>
          </a:p>
          <a:p>
            <a:pPr>
              <a:buFont typeface="Wingdings" panose="05000000000000000000" pitchFamily="2" charset="2"/>
              <a:buChar char="Ø"/>
            </a:pPr>
            <a:r>
              <a:rPr lang="en-US" dirty="0" smtClean="0"/>
              <a:t>Tortuosity </a:t>
            </a:r>
          </a:p>
          <a:p>
            <a:pPr>
              <a:buFont typeface="Wingdings" panose="05000000000000000000" pitchFamily="2" charset="2"/>
              <a:buChar char="Ø"/>
            </a:pPr>
            <a:r>
              <a:rPr lang="en-US" dirty="0" smtClean="0"/>
              <a:t>Underlying Occlusive Disease </a:t>
            </a:r>
          </a:p>
          <a:p>
            <a:pPr>
              <a:buFont typeface="Wingdings" panose="05000000000000000000" pitchFamily="2" charset="2"/>
              <a:buChar char="Ø"/>
            </a:pPr>
            <a:r>
              <a:rPr lang="en-US" dirty="0" smtClean="0"/>
              <a:t>Extent Of Wall Calcification </a:t>
            </a:r>
          </a:p>
          <a:p>
            <a:pPr>
              <a:buFont typeface="Wingdings" panose="05000000000000000000" pitchFamily="2" charset="2"/>
              <a:buChar char="Ø"/>
            </a:pPr>
            <a:r>
              <a:rPr lang="en-US" dirty="0" smtClean="0"/>
              <a:t>Mural Thrombus And Shaggy Aorta</a:t>
            </a:r>
          </a:p>
          <a:p>
            <a:pPr>
              <a:buFont typeface="Wingdings" panose="05000000000000000000" pitchFamily="2" charset="2"/>
              <a:buChar char="Ø"/>
            </a:pPr>
            <a:r>
              <a:rPr lang="en-US" dirty="0" smtClean="0"/>
              <a:t>Which Are Crucial For Planning The Best Approach Including Preoperative Choice Of Clamp Site </a:t>
            </a:r>
          </a:p>
          <a:p>
            <a:endParaRPr lang="en-US" dirty="0"/>
          </a:p>
        </p:txBody>
      </p:sp>
    </p:spTree>
    <p:extLst>
      <p:ext uri="{BB962C8B-B14F-4D97-AF65-F5344CB8AC3E}">
        <p14:creationId xmlns:p14="http://schemas.microsoft.com/office/powerpoint/2010/main" val="3055622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r>
              <a:rPr lang="en-US" dirty="0"/>
              <a:t>Hertzer et </a:t>
            </a:r>
            <a:r>
              <a:rPr lang="en-US" dirty="0" smtClean="0"/>
              <a:t>al.</a:t>
            </a:r>
            <a:r>
              <a:rPr lang="en-US" dirty="0"/>
              <a:t> in their series from Cleveland Clinic revealed that in patients with AAAs undergoing coronary angiography, 6% had normal coronaries, 29% had mild to moderate coronary artery disease (CAD), 31% had correctable CAD, 12–15% had severe correctable CAD, and 5% had inoperable CAD. </a:t>
            </a:r>
            <a:endParaRPr lang="en-US" dirty="0" smtClean="0"/>
          </a:p>
          <a:p>
            <a:r>
              <a:rPr lang="en-US" dirty="0" smtClean="0"/>
              <a:t>In </a:t>
            </a:r>
            <a:r>
              <a:rPr lang="en-US" dirty="0"/>
              <a:t>their series, 44% with clinical indicators of CAD and 15% without clinical indicators had angiographic demonstration of severe CAD.</a:t>
            </a:r>
          </a:p>
          <a:p>
            <a:endParaRPr lang="en-US" dirty="0"/>
          </a:p>
        </p:txBody>
      </p:sp>
    </p:spTree>
    <p:extLst>
      <p:ext uri="{BB962C8B-B14F-4D97-AF65-F5344CB8AC3E}">
        <p14:creationId xmlns:p14="http://schemas.microsoft.com/office/powerpoint/2010/main" val="3866516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OPERATIVE TECHNIQUE</a:t>
            </a:r>
            <a:endParaRPr lang="en-US" dirty="0"/>
          </a:p>
        </p:txBody>
      </p:sp>
      <p:sp>
        <p:nvSpPr>
          <p:cNvPr id="3" name="Content Placeholder 2"/>
          <p:cNvSpPr>
            <a:spLocks noGrp="1"/>
          </p:cNvSpPr>
          <p:nvPr>
            <p:ph idx="1"/>
          </p:nvPr>
        </p:nvSpPr>
        <p:spPr/>
        <p:txBody>
          <a:bodyPr/>
          <a:lstStyle/>
          <a:p>
            <a:r>
              <a:rPr lang="en-US" dirty="0"/>
              <a:t>There are two widely practiced approaches to open aneurysm </a:t>
            </a:r>
            <a:r>
              <a:rPr lang="en-US" dirty="0" smtClean="0"/>
              <a:t>repair</a:t>
            </a:r>
          </a:p>
          <a:p>
            <a:pPr>
              <a:buFont typeface="Wingdings" panose="05000000000000000000" pitchFamily="2" charset="2"/>
              <a:buChar char="Ø"/>
            </a:pPr>
            <a:r>
              <a:rPr lang="en-US" dirty="0" smtClean="0"/>
              <a:t> </a:t>
            </a:r>
            <a:r>
              <a:rPr lang="en-US" dirty="0" err="1"/>
              <a:t>T</a:t>
            </a:r>
            <a:r>
              <a:rPr lang="en-US" dirty="0" err="1" smtClean="0"/>
              <a:t>ransperitoneal</a:t>
            </a:r>
            <a:r>
              <a:rPr lang="en-US" dirty="0" smtClean="0"/>
              <a:t> </a:t>
            </a:r>
          </a:p>
          <a:p>
            <a:pPr>
              <a:buFont typeface="Wingdings" panose="05000000000000000000" pitchFamily="2" charset="2"/>
              <a:buChar char="Ø"/>
            </a:pPr>
            <a:r>
              <a:rPr lang="en-US" dirty="0" smtClean="0"/>
              <a:t> </a:t>
            </a:r>
            <a:r>
              <a:rPr lang="en-US" dirty="0" smtClean="0"/>
              <a:t>R</a:t>
            </a:r>
            <a:r>
              <a:rPr lang="en-US" dirty="0" smtClean="0"/>
              <a:t>etroperitoneal</a:t>
            </a:r>
          </a:p>
          <a:p>
            <a:pPr>
              <a:buFont typeface="Wingdings" panose="05000000000000000000" pitchFamily="2" charset="2"/>
              <a:buChar char="Ø"/>
            </a:pPr>
            <a:r>
              <a:rPr lang="en-US" dirty="0" err="1" smtClean="0"/>
              <a:t>Laproscopic</a:t>
            </a:r>
            <a:endParaRPr lang="en-US" dirty="0" smtClean="0"/>
          </a:p>
          <a:p>
            <a:pPr>
              <a:buFont typeface="Wingdings" panose="05000000000000000000" pitchFamily="2" charset="2"/>
              <a:buChar char="Ø"/>
            </a:pPr>
            <a:r>
              <a:rPr lang="en-US" dirty="0" err="1" smtClean="0"/>
              <a:t>Pararenal</a:t>
            </a:r>
            <a:r>
              <a:rPr lang="en-US" dirty="0" smtClean="0"/>
              <a:t> </a:t>
            </a:r>
            <a:endParaRPr lang="en-US" dirty="0"/>
          </a:p>
        </p:txBody>
      </p:sp>
    </p:spTree>
    <p:extLst>
      <p:ext uri="{BB962C8B-B14F-4D97-AF65-F5344CB8AC3E}">
        <p14:creationId xmlns:p14="http://schemas.microsoft.com/office/powerpoint/2010/main" val="2878157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TRANSPERITONEAL APPROACH</a:t>
            </a:r>
            <a:endParaRPr lang="en-US" dirty="0"/>
          </a:p>
        </p:txBody>
      </p:sp>
      <p:pic>
        <p:nvPicPr>
          <p:cNvPr id="4" name="Content Placeholder 3"/>
          <p:cNvPicPr>
            <a:picLocks noGrp="1" noChangeAspect="1"/>
          </p:cNvPicPr>
          <p:nvPr>
            <p:ph idx="1"/>
          </p:nvPr>
        </p:nvPicPr>
        <p:blipFill>
          <a:blip r:embed="rId2"/>
          <a:stretch>
            <a:fillRect/>
          </a:stretch>
        </p:blipFill>
        <p:spPr>
          <a:xfrm>
            <a:off x="1358153" y="2097742"/>
            <a:ext cx="8538881" cy="3422790"/>
          </a:xfrm>
          <a:prstGeom prst="rect">
            <a:avLst/>
          </a:prstGeom>
        </p:spPr>
      </p:pic>
    </p:spTree>
    <p:extLst>
      <p:ext uri="{BB962C8B-B14F-4D97-AF65-F5344CB8AC3E}">
        <p14:creationId xmlns:p14="http://schemas.microsoft.com/office/powerpoint/2010/main" val="4126578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pic>
        <p:nvPicPr>
          <p:cNvPr id="4" name="Content Placeholder 3"/>
          <p:cNvPicPr>
            <a:picLocks noGrp="1" noChangeAspect="1"/>
          </p:cNvPicPr>
          <p:nvPr>
            <p:ph idx="1"/>
          </p:nvPr>
        </p:nvPicPr>
        <p:blipFill>
          <a:blip r:embed="rId2"/>
          <a:stretch>
            <a:fillRect/>
          </a:stretch>
        </p:blipFill>
        <p:spPr>
          <a:xfrm>
            <a:off x="1627094" y="2070847"/>
            <a:ext cx="8162365" cy="3738282"/>
          </a:xfrm>
          <a:prstGeom prst="rect">
            <a:avLst/>
          </a:prstGeom>
        </p:spPr>
      </p:pic>
    </p:spTree>
    <p:extLst>
      <p:ext uri="{BB962C8B-B14F-4D97-AF65-F5344CB8AC3E}">
        <p14:creationId xmlns:p14="http://schemas.microsoft.com/office/powerpoint/2010/main" val="1448556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SUPRACELIAC CONTROL</a:t>
            </a:r>
            <a:endParaRPr lang="en-US" dirty="0"/>
          </a:p>
        </p:txBody>
      </p:sp>
      <p:pic>
        <p:nvPicPr>
          <p:cNvPr id="4" name="Content Placeholder 3"/>
          <p:cNvPicPr>
            <a:picLocks noGrp="1" noChangeAspect="1"/>
          </p:cNvPicPr>
          <p:nvPr>
            <p:ph idx="1"/>
          </p:nvPr>
        </p:nvPicPr>
        <p:blipFill>
          <a:blip r:embed="rId2"/>
          <a:stretch>
            <a:fillRect/>
          </a:stretch>
        </p:blipFill>
        <p:spPr>
          <a:xfrm>
            <a:off x="1210235" y="1825625"/>
            <a:ext cx="9681883" cy="4351338"/>
          </a:xfrm>
          <a:prstGeom prst="rect">
            <a:avLst/>
          </a:prstGeom>
        </p:spPr>
      </p:pic>
    </p:spTree>
    <p:extLst>
      <p:ext uri="{BB962C8B-B14F-4D97-AF65-F5344CB8AC3E}">
        <p14:creationId xmlns:p14="http://schemas.microsoft.com/office/powerpoint/2010/main" val="1302967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pic>
        <p:nvPicPr>
          <p:cNvPr id="4" name="Content Placeholder 3"/>
          <p:cNvPicPr>
            <a:picLocks noGrp="1" noChangeAspect="1"/>
          </p:cNvPicPr>
          <p:nvPr>
            <p:ph idx="1"/>
          </p:nvPr>
        </p:nvPicPr>
        <p:blipFill>
          <a:blip r:embed="rId2"/>
          <a:stretch>
            <a:fillRect/>
          </a:stretch>
        </p:blipFill>
        <p:spPr>
          <a:xfrm>
            <a:off x="2191871" y="2048669"/>
            <a:ext cx="7463117" cy="3905250"/>
          </a:xfrm>
          <a:prstGeom prst="rect">
            <a:avLst/>
          </a:prstGeom>
        </p:spPr>
      </p:pic>
    </p:spTree>
    <p:extLst>
      <p:ext uri="{BB962C8B-B14F-4D97-AF65-F5344CB8AC3E}">
        <p14:creationId xmlns:p14="http://schemas.microsoft.com/office/powerpoint/2010/main" val="3075265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RETRO</a:t>
            </a:r>
            <a:r>
              <a:rPr lang="en-US" dirty="0" smtClean="0"/>
              <a:t>PERITONEAL APPROACH </a:t>
            </a:r>
            <a:endParaRPr lang="en-US" dirty="0"/>
          </a:p>
        </p:txBody>
      </p:sp>
      <p:pic>
        <p:nvPicPr>
          <p:cNvPr id="4" name="Content Placeholder 3"/>
          <p:cNvPicPr>
            <a:picLocks noGrp="1" noChangeAspect="1"/>
          </p:cNvPicPr>
          <p:nvPr>
            <p:ph idx="1"/>
          </p:nvPr>
        </p:nvPicPr>
        <p:blipFill>
          <a:blip r:embed="rId2"/>
          <a:stretch>
            <a:fillRect/>
          </a:stretch>
        </p:blipFill>
        <p:spPr>
          <a:xfrm>
            <a:off x="1600200" y="1425388"/>
            <a:ext cx="6800850" cy="4128247"/>
          </a:xfrm>
          <a:prstGeom prst="rect">
            <a:avLst/>
          </a:prstGeom>
        </p:spPr>
      </p:pic>
    </p:spTree>
    <p:extLst>
      <p:ext uri="{BB962C8B-B14F-4D97-AF65-F5344CB8AC3E}">
        <p14:creationId xmlns:p14="http://schemas.microsoft.com/office/powerpoint/2010/main" val="6678837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pic>
        <p:nvPicPr>
          <p:cNvPr id="4" name="Content Placeholder 3"/>
          <p:cNvPicPr>
            <a:picLocks noGrp="1" noChangeAspect="1"/>
          </p:cNvPicPr>
          <p:nvPr>
            <p:ph idx="1"/>
          </p:nvPr>
        </p:nvPicPr>
        <p:blipFill>
          <a:blip r:embed="rId2"/>
          <a:stretch>
            <a:fillRect/>
          </a:stretch>
        </p:blipFill>
        <p:spPr>
          <a:xfrm>
            <a:off x="2057400" y="1825625"/>
            <a:ext cx="6225988" cy="4351338"/>
          </a:xfrm>
          <a:prstGeom prst="rect">
            <a:avLst/>
          </a:prstGeom>
        </p:spPr>
      </p:pic>
    </p:spTree>
    <p:extLst>
      <p:ext uri="{BB962C8B-B14F-4D97-AF65-F5344CB8AC3E}">
        <p14:creationId xmlns:p14="http://schemas.microsoft.com/office/powerpoint/2010/main" val="32851180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pic>
        <p:nvPicPr>
          <p:cNvPr id="4" name="Content Placeholder 3"/>
          <p:cNvPicPr>
            <a:picLocks noGrp="1" noChangeAspect="1"/>
          </p:cNvPicPr>
          <p:nvPr>
            <p:ph idx="1"/>
          </p:nvPr>
        </p:nvPicPr>
        <p:blipFill>
          <a:blip r:embed="rId2"/>
          <a:stretch>
            <a:fillRect/>
          </a:stretch>
        </p:blipFill>
        <p:spPr>
          <a:xfrm>
            <a:off x="1653987" y="1825625"/>
            <a:ext cx="8901953" cy="4351338"/>
          </a:xfrm>
          <a:prstGeom prst="rect">
            <a:avLst/>
          </a:prstGeom>
        </p:spPr>
      </p:pic>
    </p:spTree>
    <p:extLst>
      <p:ext uri="{BB962C8B-B14F-4D97-AF65-F5344CB8AC3E}">
        <p14:creationId xmlns:p14="http://schemas.microsoft.com/office/powerpoint/2010/main" val="25100644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AORTIC CLAMPING</a:t>
            </a:r>
            <a:endParaRPr lang="en-US" dirty="0"/>
          </a:p>
        </p:txBody>
      </p:sp>
      <p:pic>
        <p:nvPicPr>
          <p:cNvPr id="4" name="Content Placeholder 3"/>
          <p:cNvPicPr>
            <a:picLocks noGrp="1" noChangeAspect="1"/>
          </p:cNvPicPr>
          <p:nvPr>
            <p:ph idx="1"/>
          </p:nvPr>
        </p:nvPicPr>
        <p:blipFill>
          <a:blip r:embed="rId2"/>
          <a:stretch>
            <a:fillRect/>
          </a:stretch>
        </p:blipFill>
        <p:spPr>
          <a:xfrm>
            <a:off x="1734671" y="2162968"/>
            <a:ext cx="8256493" cy="4345407"/>
          </a:xfrm>
          <a:prstGeom prst="rect">
            <a:avLst/>
          </a:prstGeom>
        </p:spPr>
      </p:pic>
    </p:spTree>
    <p:extLst>
      <p:ext uri="{BB962C8B-B14F-4D97-AF65-F5344CB8AC3E}">
        <p14:creationId xmlns:p14="http://schemas.microsoft.com/office/powerpoint/2010/main" val="18841951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Hemodynamic changes – Aortic cross clamping</a:t>
            </a:r>
            <a:endParaRPr lang="en-US" dirty="0"/>
          </a:p>
        </p:txBody>
      </p:sp>
      <p:pic>
        <p:nvPicPr>
          <p:cNvPr id="4" name="Content Placeholder 3"/>
          <p:cNvPicPr>
            <a:picLocks noGrp="1" noChangeAspect="1"/>
          </p:cNvPicPr>
          <p:nvPr>
            <p:ph idx="1"/>
          </p:nvPr>
        </p:nvPicPr>
        <p:blipFill>
          <a:blip r:embed="rId2"/>
          <a:stretch>
            <a:fillRect/>
          </a:stretch>
        </p:blipFill>
        <p:spPr>
          <a:xfrm>
            <a:off x="1519518" y="1815354"/>
            <a:ext cx="8888506" cy="4208928"/>
          </a:xfrm>
          <a:prstGeom prst="rect">
            <a:avLst/>
          </a:prstGeom>
        </p:spPr>
      </p:pic>
    </p:spTree>
    <p:extLst>
      <p:ext uri="{BB962C8B-B14F-4D97-AF65-F5344CB8AC3E}">
        <p14:creationId xmlns:p14="http://schemas.microsoft.com/office/powerpoint/2010/main" val="8958973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pic>
        <p:nvPicPr>
          <p:cNvPr id="4" name="Content Placeholder 3"/>
          <p:cNvPicPr>
            <a:picLocks noGrp="1" noChangeAspect="1"/>
          </p:cNvPicPr>
          <p:nvPr>
            <p:ph idx="1"/>
          </p:nvPr>
        </p:nvPicPr>
        <p:blipFill>
          <a:blip r:embed="rId2"/>
          <a:stretch>
            <a:fillRect/>
          </a:stretch>
        </p:blipFill>
        <p:spPr>
          <a:xfrm>
            <a:off x="1707776" y="2003612"/>
            <a:ext cx="8592671" cy="4101353"/>
          </a:xfrm>
          <a:prstGeom prst="rect">
            <a:avLst/>
          </a:prstGeom>
        </p:spPr>
      </p:pic>
    </p:spTree>
    <p:extLst>
      <p:ext uri="{BB962C8B-B14F-4D97-AF65-F5344CB8AC3E}">
        <p14:creationId xmlns:p14="http://schemas.microsoft.com/office/powerpoint/2010/main" val="1448644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r>
              <a:rPr lang="en-US" dirty="0"/>
              <a:t>If the cross-clamp is applied to the </a:t>
            </a:r>
            <a:r>
              <a:rPr lang="en-US" dirty="0" err="1"/>
              <a:t>infraceliac</a:t>
            </a:r>
            <a:r>
              <a:rPr lang="en-US" dirty="0"/>
              <a:t> aorta, the data on changes in the preload and cardiac output are inconclusive. </a:t>
            </a:r>
            <a:r>
              <a:rPr lang="en-US" dirty="0" err="1"/>
              <a:t>Stokland</a:t>
            </a:r>
            <a:r>
              <a:rPr lang="en-US" dirty="0"/>
              <a:t> performed clamping of the abdominal aorta and selective clamping of the lower IVC and selective veins, and demonstrated that during occlusion of the abdominal aorta, the blood </a:t>
            </a:r>
            <a:r>
              <a:rPr lang="en-US" dirty="0" smtClean="0"/>
              <a:t>flow shifts </a:t>
            </a:r>
            <a:r>
              <a:rPr lang="en-US" dirty="0"/>
              <a:t>from the </a:t>
            </a:r>
            <a:r>
              <a:rPr lang="en-US" dirty="0" err="1"/>
              <a:t>nonsplanchnic</a:t>
            </a:r>
            <a:r>
              <a:rPr lang="en-US" dirty="0"/>
              <a:t> venous system into the IVC, leading to an increase in the preload and the blood </a:t>
            </a:r>
            <a:r>
              <a:rPr lang="en-US" dirty="0" smtClean="0"/>
              <a:t>pressure.</a:t>
            </a:r>
            <a:endParaRPr lang="en-US" dirty="0"/>
          </a:p>
        </p:txBody>
      </p:sp>
      <p:sp>
        <p:nvSpPr>
          <p:cNvPr id="4" name="Rounded Rectangle 3"/>
          <p:cNvSpPr/>
          <p:nvPr/>
        </p:nvSpPr>
        <p:spPr>
          <a:xfrm>
            <a:off x="1707776" y="5647765"/>
            <a:ext cx="8861612"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Stokland O, Miller MM, Ilebekk A, et al. Mechanism of hemodynamic responses to occlusion of the descending thoracic aorta. Am J Physiol 1980;238(4):H423e9.</a:t>
            </a:r>
          </a:p>
        </p:txBody>
      </p:sp>
    </p:spTree>
    <p:extLst>
      <p:ext uri="{BB962C8B-B14F-4D97-AF65-F5344CB8AC3E}">
        <p14:creationId xmlns:p14="http://schemas.microsoft.com/office/powerpoint/2010/main" val="2274699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r>
              <a:rPr lang="en-US" dirty="0" err="1"/>
              <a:t>Gelman</a:t>
            </a:r>
            <a:r>
              <a:rPr lang="en-US" dirty="0"/>
              <a:t> et al. found similar shifts in blood volume during clamping of the aorta at the level of the diaphragm. In their canine model, the activity of the Tc99m-labeled plasma albumin increased by </a:t>
            </a:r>
            <a:r>
              <a:rPr lang="en-US" dirty="0" smtClean="0"/>
              <a:t>38%inareas </a:t>
            </a:r>
            <a:r>
              <a:rPr lang="en-US" dirty="0"/>
              <a:t>proximal </a:t>
            </a:r>
            <a:r>
              <a:rPr lang="en-US" dirty="0" smtClean="0"/>
              <a:t>to the </a:t>
            </a:r>
            <a:r>
              <a:rPr lang="en-US" dirty="0"/>
              <a:t>clamp such as the brain, heart, deltoid muscle, and lungs. This increase in blood volume was however not observed during suprarenal aortic clamping. </a:t>
            </a:r>
            <a:endParaRPr lang="en-US" dirty="0" smtClean="0"/>
          </a:p>
          <a:p>
            <a:r>
              <a:rPr lang="en-US" dirty="0" smtClean="0"/>
              <a:t>They </a:t>
            </a:r>
            <a:r>
              <a:rPr lang="en-US" dirty="0"/>
              <a:t>concluded that the blood </a:t>
            </a:r>
            <a:r>
              <a:rPr lang="en-US" dirty="0" smtClean="0"/>
              <a:t>flow could shift from capacitance </a:t>
            </a:r>
            <a:r>
              <a:rPr lang="en-US" dirty="0"/>
              <a:t>vessels distal </a:t>
            </a:r>
            <a:r>
              <a:rPr lang="en-US" dirty="0" err="1"/>
              <a:t>tothe</a:t>
            </a:r>
            <a:r>
              <a:rPr lang="en-US" dirty="0"/>
              <a:t> occlusion toward areas proximal </a:t>
            </a:r>
            <a:r>
              <a:rPr lang="en-US" dirty="0" smtClean="0"/>
              <a:t>to the cross-clamp.</a:t>
            </a:r>
            <a:endParaRPr lang="en-US" dirty="0"/>
          </a:p>
        </p:txBody>
      </p:sp>
      <p:sp>
        <p:nvSpPr>
          <p:cNvPr id="4" name="Rounded Rectangle 3"/>
          <p:cNvSpPr/>
          <p:nvPr/>
        </p:nvSpPr>
        <p:spPr>
          <a:xfrm>
            <a:off x="1855694" y="6037729"/>
            <a:ext cx="9776012"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Gelman S, Khazaeli MB, Orr R, et al. Blood volume redistribution during cross-clamping of the descending aorta. Anesth Analgesia 1994;78(2):219e24.</a:t>
            </a:r>
          </a:p>
        </p:txBody>
      </p:sp>
    </p:spTree>
    <p:extLst>
      <p:ext uri="{BB962C8B-B14F-4D97-AF65-F5344CB8AC3E}">
        <p14:creationId xmlns:p14="http://schemas.microsoft.com/office/powerpoint/2010/main" val="3128395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r>
              <a:rPr lang="en-US" dirty="0"/>
              <a:t>Fayad A, Yang H, Nathan H, Bryson GL, </a:t>
            </a:r>
            <a:r>
              <a:rPr lang="en-US" dirty="0" err="1"/>
              <a:t>Cina</a:t>
            </a:r>
            <a:r>
              <a:rPr lang="en-US" dirty="0"/>
              <a:t> CS. Acute diastolic dysfunction in </a:t>
            </a:r>
            <a:r>
              <a:rPr lang="en-US" dirty="0" err="1"/>
              <a:t>thoracoabdominal</a:t>
            </a:r>
            <a:r>
              <a:rPr lang="en-US" dirty="0"/>
              <a:t> aortic aneurysm surgery. Can J </a:t>
            </a:r>
            <a:r>
              <a:rPr lang="en-US" dirty="0" err="1"/>
              <a:t>Anaesth</a:t>
            </a:r>
            <a:r>
              <a:rPr lang="en-US" dirty="0"/>
              <a:t>. 2006;53:168–173. </a:t>
            </a:r>
            <a:r>
              <a:rPr lang="en-US" dirty="0" err="1"/>
              <a:t>doi</a:t>
            </a:r>
            <a:r>
              <a:rPr lang="en-US" dirty="0"/>
              <a:t>: 10.1007/BF03021823.</a:t>
            </a:r>
          </a:p>
          <a:p>
            <a:r>
              <a:rPr lang="en-US" dirty="0" smtClean="0"/>
              <a:t> Acute </a:t>
            </a:r>
            <a:r>
              <a:rPr lang="en-US" dirty="0"/>
              <a:t>diastolic dysfunction after high aortic clamping in six of nine patients with normal E/A ratios before clamping in </a:t>
            </a:r>
            <a:r>
              <a:rPr lang="en-US" dirty="0" err="1"/>
              <a:t>thoracoabdominal</a:t>
            </a:r>
            <a:r>
              <a:rPr lang="en-US" dirty="0"/>
              <a:t> surgery and three of those patients developed myocardial </a:t>
            </a:r>
            <a:r>
              <a:rPr lang="en-US" dirty="0" err="1" smtClean="0"/>
              <a:t>infarction.The</a:t>
            </a:r>
            <a:r>
              <a:rPr lang="en-US" dirty="0" smtClean="0"/>
              <a:t> </a:t>
            </a:r>
            <a:r>
              <a:rPr lang="en-US" dirty="0"/>
              <a:t>level of aortic cross clamp again has an influence on diastolic dysfunction and its effect on outcome.</a:t>
            </a:r>
          </a:p>
          <a:p>
            <a:endParaRPr lang="en-US" dirty="0"/>
          </a:p>
        </p:txBody>
      </p:sp>
    </p:spTree>
    <p:extLst>
      <p:ext uri="{BB962C8B-B14F-4D97-AF65-F5344CB8AC3E}">
        <p14:creationId xmlns:p14="http://schemas.microsoft.com/office/powerpoint/2010/main" val="30453347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r>
              <a:rPr lang="en-US" dirty="0"/>
              <a:t>Meierhenrich R, Gauss A, </a:t>
            </a:r>
            <a:r>
              <a:rPr lang="en-US" dirty="0" err="1"/>
              <a:t>Anhaeupl</a:t>
            </a:r>
            <a:r>
              <a:rPr lang="en-US" dirty="0"/>
              <a:t> T, </a:t>
            </a:r>
            <a:r>
              <a:rPr lang="en-US" dirty="0" err="1"/>
              <a:t>Schütz</a:t>
            </a:r>
            <a:r>
              <a:rPr lang="en-US" dirty="0"/>
              <a:t> W. Analysis of diastolic function in patients undergoing aortic aneurysm repair and impact on hemodynamic response to aortic cross-clamping. J </a:t>
            </a:r>
            <a:r>
              <a:rPr lang="en-US" dirty="0" err="1"/>
              <a:t>Cardiothorac</a:t>
            </a:r>
            <a:r>
              <a:rPr lang="en-US" dirty="0"/>
              <a:t> </a:t>
            </a:r>
            <a:r>
              <a:rPr lang="en-US" dirty="0" err="1"/>
              <a:t>Vasc</a:t>
            </a:r>
            <a:r>
              <a:rPr lang="en-US" dirty="0"/>
              <a:t> </a:t>
            </a:r>
            <a:r>
              <a:rPr lang="en-US" dirty="0" err="1"/>
              <a:t>Anesth</a:t>
            </a:r>
            <a:r>
              <a:rPr lang="en-US" dirty="0"/>
              <a:t>. 2005;19:165–172. </a:t>
            </a:r>
            <a:r>
              <a:rPr lang="en-US" dirty="0" err="1"/>
              <a:t>doi</a:t>
            </a:r>
            <a:r>
              <a:rPr lang="en-US" dirty="0"/>
              <a:t>: 10.1053/j.jvca.2005.01.025.</a:t>
            </a:r>
          </a:p>
          <a:p>
            <a:r>
              <a:rPr lang="en-US" dirty="0"/>
              <a:t>reported a 50% baseline incidence of diastolic dysfunction in patients undergoing AAA repair. Aortic cross-clamping was not associated with impairment of diastolic dysfunction and the hemodynamic changes were similar in patients with or without diastolic dysfunction</a:t>
            </a:r>
          </a:p>
          <a:p>
            <a:endParaRPr lang="en-US" dirty="0"/>
          </a:p>
        </p:txBody>
      </p:sp>
    </p:spTree>
    <p:extLst>
      <p:ext uri="{BB962C8B-B14F-4D97-AF65-F5344CB8AC3E}">
        <p14:creationId xmlns:p14="http://schemas.microsoft.com/office/powerpoint/2010/main" val="39131543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Hemodynamic changes - Unclamping </a:t>
            </a:r>
            <a:endParaRPr lang="en-US" dirty="0"/>
          </a:p>
        </p:txBody>
      </p:sp>
      <p:pic>
        <p:nvPicPr>
          <p:cNvPr id="4" name="Content Placeholder 3"/>
          <p:cNvPicPr>
            <a:picLocks noGrp="1" noChangeAspect="1"/>
          </p:cNvPicPr>
          <p:nvPr>
            <p:ph idx="1"/>
          </p:nvPr>
        </p:nvPicPr>
        <p:blipFill>
          <a:blip r:embed="rId2"/>
          <a:stretch>
            <a:fillRect/>
          </a:stretch>
        </p:blipFill>
        <p:spPr>
          <a:xfrm>
            <a:off x="242047" y="2070847"/>
            <a:ext cx="5499847" cy="4464424"/>
          </a:xfrm>
          <a:prstGeom prst="rect">
            <a:avLst/>
          </a:prstGeom>
        </p:spPr>
      </p:pic>
      <p:sp>
        <p:nvSpPr>
          <p:cNvPr id="5" name="Rectangle 4"/>
          <p:cNvSpPr/>
          <p:nvPr/>
        </p:nvSpPr>
        <p:spPr>
          <a:xfrm>
            <a:off x="6288741" y="2668250"/>
            <a:ext cx="4912659" cy="2893100"/>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Increase preload</a:t>
            </a:r>
          </a:p>
          <a:p>
            <a:r>
              <a:rPr lang="en-US" dirty="0">
                <a:latin typeface="Times New Roman" panose="02020603050405020304" pitchFamily="18" charset="0"/>
                <a:cs typeface="Times New Roman" panose="02020603050405020304" pitchFamily="18" charset="0"/>
              </a:rPr>
              <a:t>Maintain good urine output</a:t>
            </a:r>
          </a:p>
          <a:p>
            <a:r>
              <a:rPr lang="en-US" b="1" dirty="0">
                <a:solidFill>
                  <a:srgbClr val="FFFF00"/>
                </a:solidFill>
                <a:latin typeface="Times New Roman" panose="02020603050405020304" pitchFamily="18" charset="0"/>
                <a:cs typeface="Times New Roman" panose="02020603050405020304" pitchFamily="18" charset="0"/>
              </a:rPr>
              <a:t>ABG</a:t>
            </a:r>
          </a:p>
          <a:p>
            <a:pPr algn="ctr"/>
            <a:r>
              <a:rPr lang="en-US" sz="2000" b="1" dirty="0">
                <a:solidFill>
                  <a:srgbClr val="FF0000"/>
                </a:solidFill>
                <a:latin typeface="Times New Roman" panose="02020603050405020304" pitchFamily="18" charset="0"/>
                <a:cs typeface="Times New Roman" panose="02020603050405020304" pitchFamily="18" charset="0"/>
              </a:rPr>
              <a:t>Use of Bicarbonate</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Avoid antihypertensive infusion</a:t>
            </a:r>
          </a:p>
          <a:p>
            <a:r>
              <a:rPr lang="en-US" dirty="0">
                <a:latin typeface="Times New Roman" panose="02020603050405020304" pitchFamily="18" charset="0"/>
                <a:cs typeface="Times New Roman" panose="02020603050405020304" pitchFamily="18" charset="0"/>
              </a:rPr>
              <a:t>Increase the SBP by  15-20% prior to clamp release</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Vasopressor drugs and infusions to be kept ready</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Heparin Reversal</a:t>
            </a:r>
          </a:p>
        </p:txBody>
      </p:sp>
    </p:spTree>
    <p:extLst>
      <p:ext uri="{BB962C8B-B14F-4D97-AF65-F5344CB8AC3E}">
        <p14:creationId xmlns:p14="http://schemas.microsoft.com/office/powerpoint/2010/main" val="23749340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77500" lnSpcReduction="20000"/>
          </a:bodyPr>
          <a:lstStyle/>
          <a:p>
            <a:r>
              <a:rPr lang="en-US" b="1" u="sng" dirty="0">
                <a:latin typeface="Times New Roman" panose="02020603050405020304" pitchFamily="18" charset="0"/>
                <a:cs typeface="Times New Roman" panose="02020603050405020304" pitchFamily="18" charset="0"/>
              </a:rPr>
              <a:t>Ueda N, </a:t>
            </a:r>
            <a:r>
              <a:rPr lang="en-US" b="1" u="sng" dirty="0" err="1">
                <a:latin typeface="Times New Roman" panose="02020603050405020304" pitchFamily="18" charset="0"/>
                <a:cs typeface="Times New Roman" panose="02020603050405020304" pitchFamily="18" charset="0"/>
              </a:rPr>
              <a:t>Dohi</a:t>
            </a:r>
            <a:r>
              <a:rPr lang="en-US" b="1" u="sng" dirty="0">
                <a:latin typeface="Times New Roman" panose="02020603050405020304" pitchFamily="18" charset="0"/>
                <a:cs typeface="Times New Roman" panose="02020603050405020304" pitchFamily="18" charset="0"/>
              </a:rPr>
              <a:t> S, </a:t>
            </a:r>
            <a:r>
              <a:rPr lang="en-US" b="1" u="sng" dirty="0" err="1">
                <a:latin typeface="Times New Roman" panose="02020603050405020304" pitchFamily="18" charset="0"/>
                <a:cs typeface="Times New Roman" panose="02020603050405020304" pitchFamily="18" charset="0"/>
              </a:rPr>
              <a:t>Akamatsu</a:t>
            </a:r>
            <a:r>
              <a:rPr lang="en-US" b="1" u="sng" dirty="0">
                <a:latin typeface="Times New Roman" panose="02020603050405020304" pitchFamily="18" charset="0"/>
                <a:cs typeface="Times New Roman" panose="02020603050405020304" pitchFamily="18" charset="0"/>
              </a:rPr>
              <a:t> S, et al. </a:t>
            </a:r>
            <a:r>
              <a:rPr lang="en-US" dirty="0">
                <a:latin typeface="Times New Roman" panose="02020603050405020304" pitchFamily="18" charset="0"/>
                <a:cs typeface="Times New Roman" panose="02020603050405020304" pitchFamily="18" charset="0"/>
              </a:rPr>
              <a:t>Pulmonary arterial and right ventricular responses to prophylactic albumin administration before aortic unclamping during abdominal aortic </a:t>
            </a:r>
            <a:r>
              <a:rPr lang="en-US" dirty="0" err="1">
                <a:latin typeface="Times New Roman" panose="02020603050405020304" pitchFamily="18" charset="0"/>
                <a:cs typeface="Times New Roman" panose="02020603050405020304" pitchFamily="18" charset="0"/>
              </a:rPr>
              <a:t>aneurysmectomy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Anesth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Analg</a:t>
            </a:r>
            <a:r>
              <a:rPr lang="en-US" dirty="0">
                <a:latin typeface="Times New Roman" panose="02020603050405020304" pitchFamily="18" charset="0"/>
                <a:cs typeface="Times New Roman" panose="02020603050405020304" pitchFamily="18" charset="0"/>
              </a:rPr>
              <a:t>. 1998;87:1020–1026.</a:t>
            </a:r>
          </a:p>
          <a:p>
            <a:r>
              <a:rPr lang="en-US" dirty="0" smtClean="0">
                <a:latin typeface="Times New Roman" panose="02020603050405020304" pitchFamily="18" charset="0"/>
                <a:cs typeface="Times New Roman" panose="02020603050405020304" pitchFamily="18" charset="0"/>
              </a:rPr>
              <a:t> Volume </a:t>
            </a:r>
            <a:r>
              <a:rPr lang="en-US" dirty="0">
                <a:latin typeface="Times New Roman" panose="02020603050405020304" pitchFamily="18" charset="0"/>
                <a:cs typeface="Times New Roman" panose="02020603050405020304" pitchFamily="18" charset="0"/>
              </a:rPr>
              <a:t>loading with 10 ml/kg of albumin before unclamping during AAA repair and have shown that albumin did not prevent systemic hypotension, but significantly increased pulmonary artery pressure and right ventricular afterload causing RV dilatation. Cautious fluid administration is recommended in patients with cardiac dysfunction. </a:t>
            </a:r>
          </a:p>
          <a:p>
            <a:r>
              <a:rPr lang="en-US" b="1" u="sng" dirty="0" err="1">
                <a:latin typeface="Times New Roman" panose="02020603050405020304" pitchFamily="18" charset="0"/>
                <a:cs typeface="Times New Roman" panose="02020603050405020304" pitchFamily="18" charset="0"/>
              </a:rPr>
              <a:t>Bitoh</a:t>
            </a:r>
            <a:r>
              <a:rPr lang="en-US" b="1" u="sng" dirty="0">
                <a:latin typeface="Times New Roman" panose="02020603050405020304" pitchFamily="18" charset="0"/>
                <a:cs typeface="Times New Roman" panose="02020603050405020304" pitchFamily="18" charset="0"/>
              </a:rPr>
              <a:t> H, Nakanishi K, Takeda S, Kim C, Mori M, Sakamoto A. </a:t>
            </a:r>
            <a:r>
              <a:rPr lang="en-US" dirty="0">
                <a:latin typeface="Times New Roman" panose="02020603050405020304" pitchFamily="18" charset="0"/>
                <a:cs typeface="Times New Roman" panose="02020603050405020304" pitchFamily="18" charset="0"/>
              </a:rPr>
              <a:t>Repair of an </a:t>
            </a:r>
            <a:r>
              <a:rPr lang="en-US" dirty="0" err="1">
                <a:latin typeface="Times New Roman" panose="02020603050405020304" pitchFamily="18" charset="0"/>
                <a:cs typeface="Times New Roman" panose="02020603050405020304" pitchFamily="18" charset="0"/>
              </a:rPr>
              <a:t>infrarenal</a:t>
            </a:r>
            <a:r>
              <a:rPr lang="en-US" dirty="0">
                <a:latin typeface="Times New Roman" panose="02020603050405020304" pitchFamily="18" charset="0"/>
                <a:cs typeface="Times New Roman" panose="02020603050405020304" pitchFamily="18" charset="0"/>
              </a:rPr>
              <a:t> abdominal aortic aneurysm is associated with persistent left ventricular diastolic dysfunction. J Nippon Med Sch. 2007;74:393–401. </a:t>
            </a:r>
            <a:r>
              <a:rPr lang="en-US" dirty="0" err="1">
                <a:latin typeface="Times New Roman" panose="02020603050405020304" pitchFamily="18" charset="0"/>
                <a:cs typeface="Times New Roman" panose="02020603050405020304" pitchFamily="18" charset="0"/>
              </a:rPr>
              <a:t>doi</a:t>
            </a:r>
            <a:r>
              <a:rPr lang="en-US" dirty="0">
                <a:latin typeface="Times New Roman" panose="02020603050405020304" pitchFamily="18" charset="0"/>
                <a:cs typeface="Times New Roman" panose="02020603050405020304" pitchFamily="18" charset="0"/>
              </a:rPr>
              <a:t>: 10.1272/jnms.74.393</a:t>
            </a:r>
          </a:p>
          <a:p>
            <a:r>
              <a:rPr lang="en-US" dirty="0" smtClean="0">
                <a:latin typeface="Times New Roman" panose="02020603050405020304" pitchFamily="18" charset="0"/>
                <a:cs typeface="Times New Roman" panose="02020603050405020304" pitchFamily="18" charset="0"/>
              </a:rPr>
              <a:t> Left </a:t>
            </a:r>
            <a:r>
              <a:rPr lang="en-US" dirty="0">
                <a:latin typeface="Times New Roman" panose="02020603050405020304" pitchFamily="18" charset="0"/>
                <a:cs typeface="Times New Roman" panose="02020603050405020304" pitchFamily="18" charset="0"/>
              </a:rPr>
              <a:t>ventricular diastolic dysfunction, measured using the mitral annular velocity by tissue Doppler method, after unclamping in eight patients undergoing </a:t>
            </a:r>
            <a:r>
              <a:rPr lang="en-US" dirty="0" err="1">
                <a:latin typeface="Times New Roman" panose="02020603050405020304" pitchFamily="18" charset="0"/>
                <a:cs typeface="Times New Roman" panose="02020603050405020304" pitchFamily="18" charset="0"/>
              </a:rPr>
              <a:t>infrarenal</a:t>
            </a:r>
            <a:r>
              <a:rPr lang="en-US" dirty="0">
                <a:latin typeface="Times New Roman" panose="02020603050405020304" pitchFamily="18" charset="0"/>
                <a:cs typeface="Times New Roman" panose="02020603050405020304" pitchFamily="18" charset="0"/>
              </a:rPr>
              <a:t> AAA repair and the dysfunction persisted until the end of the surgery. Pulmonary edema occurred in two of their patients with the lowest tissue Doppler mitral annular velocity. Gradual release of the clamp is recommended to prevent adverse </a:t>
            </a:r>
            <a:r>
              <a:rPr lang="en-US" dirty="0" smtClean="0">
                <a:latin typeface="Times New Roman" panose="02020603050405020304" pitchFamily="18" charset="0"/>
                <a:cs typeface="Times New Roman" panose="02020603050405020304" pitchFamily="18" charset="0"/>
              </a:rPr>
              <a:t>events.</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9427303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92500" lnSpcReduction="10000"/>
          </a:bodyPr>
          <a:lstStyle/>
          <a:p>
            <a:r>
              <a:rPr lang="en-US" dirty="0"/>
              <a:t>Johnston WE, </a:t>
            </a:r>
            <a:r>
              <a:rPr lang="en-US" dirty="0" err="1"/>
              <a:t>Balestrieri</a:t>
            </a:r>
            <a:r>
              <a:rPr lang="en-US" dirty="0"/>
              <a:t> FJ, Plonk G, D’Souza V, Howard G. The influence of </a:t>
            </a:r>
            <a:r>
              <a:rPr lang="en-US" dirty="0" err="1"/>
              <a:t>periaortic</a:t>
            </a:r>
            <a:r>
              <a:rPr lang="en-US" dirty="0"/>
              <a:t> collateral vessels on the intraoperative hemodynamic effects of acute aortic occlusion in patients with </a:t>
            </a:r>
            <a:r>
              <a:rPr lang="en-US" dirty="0" err="1"/>
              <a:t>aorto</a:t>
            </a:r>
            <a:r>
              <a:rPr lang="en-US" dirty="0"/>
              <a:t>-occlusive disease or abdominal aortic aneurysms. Anesthesiology. 1987;66:386–389. </a:t>
            </a:r>
            <a:r>
              <a:rPr lang="en-US" dirty="0" err="1"/>
              <a:t>doi</a:t>
            </a:r>
            <a:r>
              <a:rPr lang="en-US" dirty="0"/>
              <a:t>: 10.1097/00000542-198703000-00020</a:t>
            </a:r>
          </a:p>
          <a:p>
            <a:r>
              <a:rPr lang="en-US" dirty="0"/>
              <a:t> </a:t>
            </a:r>
            <a:r>
              <a:rPr lang="en-US" dirty="0" smtClean="0"/>
              <a:t> </a:t>
            </a:r>
            <a:r>
              <a:rPr lang="en-US" dirty="0" err="1" smtClean="0"/>
              <a:t>Comparsion</a:t>
            </a:r>
            <a:r>
              <a:rPr lang="en-US" dirty="0" smtClean="0"/>
              <a:t> of  </a:t>
            </a:r>
            <a:r>
              <a:rPr lang="en-US" dirty="0"/>
              <a:t>hemodynamics in patients with aneurysmal and </a:t>
            </a:r>
            <a:r>
              <a:rPr lang="en-US" dirty="0" err="1"/>
              <a:t>aorto</a:t>
            </a:r>
            <a:r>
              <a:rPr lang="en-US" dirty="0"/>
              <a:t>-occlusive disease and found that patients in the </a:t>
            </a:r>
            <a:r>
              <a:rPr lang="en-US" dirty="0" err="1"/>
              <a:t>aorto</a:t>
            </a:r>
            <a:r>
              <a:rPr lang="en-US" dirty="0"/>
              <a:t>-occlusive group had an increased stroke volume and less of an increase in SVR during aortic cross-clamping compared to patients with aneurysmal </a:t>
            </a:r>
            <a:r>
              <a:rPr lang="en-US" dirty="0" smtClean="0"/>
              <a:t>disease.</a:t>
            </a:r>
            <a:r>
              <a:rPr lang="en-US" dirty="0"/>
              <a:t> These findings could be explained by persistent para-aortic collateral circulation to the lower extremities in chronic occlusive disease and minimal metabolite and lactate accumulation</a:t>
            </a:r>
          </a:p>
          <a:p>
            <a:endParaRPr lang="en-US" dirty="0"/>
          </a:p>
        </p:txBody>
      </p:sp>
    </p:spTree>
    <p:extLst>
      <p:ext uri="{BB962C8B-B14F-4D97-AF65-F5344CB8AC3E}">
        <p14:creationId xmlns:p14="http://schemas.microsoft.com/office/powerpoint/2010/main" val="39435969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r>
              <a:rPr lang="en-US" dirty="0"/>
              <a:t>In a rat model, 60 min of intestinal ischemia showed only a moderate increase in endotoxins and interleukin-6; </a:t>
            </a:r>
            <a:r>
              <a:rPr lang="en-US" dirty="0" smtClean="0"/>
              <a:t>However,120 </a:t>
            </a:r>
            <a:r>
              <a:rPr lang="en-US" dirty="0"/>
              <a:t>min of ischemic time resulted in a tenfold increase in cytokines and tumor necrosis factor (TNF) </a:t>
            </a:r>
            <a:endParaRPr lang="en-US" dirty="0" smtClean="0"/>
          </a:p>
          <a:p>
            <a:r>
              <a:rPr lang="en-US" dirty="0"/>
              <a:t>From </a:t>
            </a:r>
            <a:r>
              <a:rPr lang="en-US" dirty="0" smtClean="0"/>
              <a:t>a clinical </a:t>
            </a:r>
            <a:r>
              <a:rPr lang="en-US" dirty="0"/>
              <a:t>perspective, an aortic cross-clamp duration of greater than 90 min is independently associated with a higher </a:t>
            </a:r>
            <a:r>
              <a:rPr lang="en-US" dirty="0" smtClean="0"/>
              <a:t>mortality.</a:t>
            </a:r>
            <a:endParaRPr lang="en-US" dirty="0"/>
          </a:p>
        </p:txBody>
      </p:sp>
      <p:sp>
        <p:nvSpPr>
          <p:cNvPr id="4" name="Rounded Rectangle 3"/>
          <p:cNvSpPr/>
          <p:nvPr/>
        </p:nvSpPr>
        <p:spPr>
          <a:xfrm>
            <a:off x="703730" y="4679577"/>
            <a:ext cx="10650070" cy="12774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Caty</a:t>
            </a:r>
            <a:r>
              <a:rPr lang="en-US" dirty="0"/>
              <a:t> MG, </a:t>
            </a:r>
            <a:r>
              <a:rPr lang="en-US" dirty="0" err="1"/>
              <a:t>Guice</a:t>
            </a:r>
            <a:r>
              <a:rPr lang="en-US" dirty="0"/>
              <a:t> KS, Oldham KT, et al. Evidence for tumor necrosis factor-induced pulmonary </a:t>
            </a:r>
            <a:r>
              <a:rPr lang="en-US" dirty="0" err="1"/>
              <a:t>microvascular</a:t>
            </a:r>
            <a:r>
              <a:rPr lang="en-US" dirty="0"/>
              <a:t> injury after intestinal ischemia-reperfusion injury. Ann </a:t>
            </a:r>
            <a:r>
              <a:rPr lang="en-US" dirty="0" err="1"/>
              <a:t>Surg</a:t>
            </a:r>
            <a:r>
              <a:rPr lang="en-US" dirty="0"/>
              <a:t> 1990;212(6):694e700. [29] Mackenzie S, Swan JR, </a:t>
            </a:r>
            <a:r>
              <a:rPr lang="en-US" dirty="0" err="1"/>
              <a:t>D'Este</a:t>
            </a:r>
            <a:r>
              <a:rPr lang="en-US" dirty="0"/>
              <a:t> C, et al. Elective open abdominal aortic aneurysm repair: a seven-year experience. </a:t>
            </a:r>
            <a:r>
              <a:rPr lang="en-US" dirty="0" err="1"/>
              <a:t>Ther</a:t>
            </a:r>
            <a:r>
              <a:rPr lang="en-US" dirty="0"/>
              <a:t> </a:t>
            </a:r>
            <a:r>
              <a:rPr lang="en-US" dirty="0" err="1"/>
              <a:t>Clin</a:t>
            </a:r>
            <a:r>
              <a:rPr lang="en-US" dirty="0"/>
              <a:t> Risk </a:t>
            </a:r>
            <a:r>
              <a:rPr lang="en-US" dirty="0" err="1"/>
              <a:t>Manag</a:t>
            </a:r>
            <a:r>
              <a:rPr lang="en-US" dirty="0"/>
              <a:t> 2005;1(1):27e31.</a:t>
            </a:r>
          </a:p>
        </p:txBody>
      </p:sp>
    </p:spTree>
    <p:extLst>
      <p:ext uri="{BB962C8B-B14F-4D97-AF65-F5344CB8AC3E}">
        <p14:creationId xmlns:p14="http://schemas.microsoft.com/office/powerpoint/2010/main" val="15171117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Humoral</a:t>
            </a:r>
            <a:r>
              <a:rPr lang="en-US" dirty="0"/>
              <a:t> effects during aortic cross-clamping</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1. Acidosis</a:t>
            </a:r>
            <a:endParaRPr lang="en-US" dirty="0" smtClean="0"/>
          </a:p>
          <a:p>
            <a:r>
              <a:rPr lang="en-US" dirty="0" smtClean="0"/>
              <a:t> </a:t>
            </a:r>
            <a:r>
              <a:rPr lang="en-US" dirty="0">
                <a:latin typeface="Times New Roman" panose="02020603050405020304" pitchFamily="18" charset="0"/>
                <a:cs typeface="Times New Roman" panose="02020603050405020304" pitchFamily="18" charset="0"/>
              </a:rPr>
              <a:t>Metabolic acidosis and increased lactate levels develop in the ischemic areas distal to the aortic </a:t>
            </a:r>
            <a:r>
              <a:rPr lang="en-US" dirty="0" smtClean="0">
                <a:latin typeface="Times New Roman" panose="02020603050405020304" pitchFamily="18" charset="0"/>
                <a:cs typeface="Times New Roman" panose="02020603050405020304" pitchFamily="18" charset="0"/>
              </a:rPr>
              <a:t>cross-clamp. </a:t>
            </a:r>
            <a:r>
              <a:rPr lang="en-US" dirty="0">
                <a:latin typeface="Times New Roman" panose="02020603050405020304" pitchFamily="18" charset="0"/>
                <a:cs typeface="Times New Roman" panose="02020603050405020304" pitchFamily="18" charset="0"/>
              </a:rPr>
              <a:t>The degree of acidosis and increase in the lactate concentration depend on the duration of aortic clamping and the underlying disease of the </a:t>
            </a:r>
            <a:r>
              <a:rPr lang="en-US" dirty="0" smtClean="0">
                <a:latin typeface="Times New Roman" panose="02020603050405020304" pitchFamily="18" charset="0"/>
                <a:cs typeface="Times New Roman" panose="02020603050405020304" pitchFamily="18" charset="0"/>
              </a:rPr>
              <a:t>patient</a:t>
            </a:r>
          </a:p>
          <a:p>
            <a:r>
              <a:rPr lang="en-US" dirty="0" smtClean="0">
                <a:latin typeface="Times New Roman" panose="02020603050405020304" pitchFamily="18" charset="0"/>
                <a:cs typeface="Times New Roman" panose="02020603050405020304" pitchFamily="18" charset="0"/>
              </a:rPr>
              <a:t>Unclamping </a:t>
            </a:r>
            <a:r>
              <a:rPr lang="en-US" dirty="0">
                <a:latin typeface="Times New Roman" panose="02020603050405020304" pitchFamily="18" charset="0"/>
                <a:cs typeface="Times New Roman" panose="02020603050405020304" pitchFamily="18" charset="0"/>
              </a:rPr>
              <a:t>of the aorta also leads to a transient increase in CO2 washout as well as increased CO2 production due to an increase in oxygen consumption in the now </a:t>
            </a:r>
            <a:r>
              <a:rPr lang="en-US" dirty="0" err="1">
                <a:latin typeface="Times New Roman" panose="02020603050405020304" pitchFamily="18" charset="0"/>
                <a:cs typeface="Times New Roman" panose="02020603050405020304" pitchFamily="18" charset="0"/>
              </a:rPr>
              <a:t>reperfused</a:t>
            </a:r>
            <a:r>
              <a:rPr lang="en-US" dirty="0">
                <a:latin typeface="Times New Roman" panose="02020603050405020304" pitchFamily="18" charset="0"/>
                <a:cs typeface="Times New Roman" panose="02020603050405020304" pitchFamily="18" charset="0"/>
              </a:rPr>
              <a:t> tissues, which can aggravate both vasodilatation and </a:t>
            </a:r>
            <a:r>
              <a:rPr lang="en-US" dirty="0" smtClean="0">
                <a:latin typeface="Times New Roman" panose="02020603050405020304" pitchFamily="18" charset="0"/>
                <a:cs typeface="Times New Roman" panose="02020603050405020304" pitchFamily="18" charset="0"/>
              </a:rPr>
              <a:t>hypotension. </a:t>
            </a: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decrease in the intramuscular pH distal to the clamp site and in the pH of the femoral venous blood persists long after the blood flow to those areas is </a:t>
            </a:r>
            <a:r>
              <a:rPr lang="en-US" dirty="0" smtClean="0">
                <a:latin typeface="Times New Roman" panose="02020603050405020304" pitchFamily="18" charset="0"/>
                <a:cs typeface="Times New Roman" panose="02020603050405020304" pitchFamily="18" charset="0"/>
              </a:rPr>
              <a:t>restored. </a:t>
            </a:r>
            <a:r>
              <a:rPr lang="en-US" dirty="0">
                <a:latin typeface="Times New Roman" panose="02020603050405020304" pitchFamily="18" charset="0"/>
                <a:cs typeface="Times New Roman" panose="02020603050405020304" pitchFamily="18" charset="0"/>
              </a:rPr>
              <a:t>This is indicative of severe metabolic derangement and cellular damage induced by aortic cross-clamping.</a:t>
            </a:r>
          </a:p>
        </p:txBody>
      </p:sp>
      <p:sp>
        <p:nvSpPr>
          <p:cNvPr id="5" name="Rounded Rectangle 4"/>
          <p:cNvSpPr/>
          <p:nvPr/>
        </p:nvSpPr>
        <p:spPr>
          <a:xfrm>
            <a:off x="1519518" y="5896956"/>
            <a:ext cx="10340788" cy="5600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Cohen IL, Roberts KW, Perkins RJ, et al. Fick-derived hemodynamics. Oxygen consumption measured directly </a:t>
            </a:r>
            <a:r>
              <a:rPr lang="en-US" sz="1400" dirty="0" err="1"/>
              <a:t>vs</a:t>
            </a:r>
            <a:r>
              <a:rPr lang="en-US" sz="1400" dirty="0"/>
              <a:t> oxygen consumption calculated from CO2 production under steady state and dynamic conditions. Chest 1992;102(4):1124e7</a:t>
            </a:r>
          </a:p>
        </p:txBody>
      </p:sp>
    </p:spTree>
    <p:extLst>
      <p:ext uri="{BB962C8B-B14F-4D97-AF65-F5344CB8AC3E}">
        <p14:creationId xmlns:p14="http://schemas.microsoft.com/office/powerpoint/2010/main" val="2262713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Renin angiotensin </a:t>
            </a:r>
            <a:r>
              <a:rPr lang="en-US" dirty="0"/>
              <a:t>system </a:t>
            </a:r>
            <a:br>
              <a:rPr lang="en-US" dirty="0"/>
            </a:br>
            <a:endParaRPr lang="en-US" dirty="0"/>
          </a:p>
        </p:txBody>
      </p:sp>
      <p:sp>
        <p:nvSpPr>
          <p:cNvPr id="3" name="Content Placeholder 2"/>
          <p:cNvSpPr>
            <a:spLocks noGrp="1"/>
          </p:cNvSpPr>
          <p:nvPr>
            <p:ph idx="1"/>
          </p:nvPr>
        </p:nvSpPr>
        <p:spPr/>
        <p:txBody>
          <a:bodyPr>
            <a:normAutofit/>
          </a:bodyPr>
          <a:lstStyle/>
          <a:p>
            <a:r>
              <a:rPr lang="en-US" dirty="0" smtClean="0">
                <a:latin typeface="Times New Roman" panose="02020603050405020304" pitchFamily="18" charset="0"/>
                <a:cs typeface="Times New Roman" panose="02020603050405020304" pitchFamily="18" charset="0"/>
              </a:rPr>
              <a:t>Renin </a:t>
            </a:r>
            <a:r>
              <a:rPr lang="en-US" dirty="0">
                <a:latin typeface="Times New Roman" panose="02020603050405020304" pitchFamily="18" charset="0"/>
                <a:cs typeface="Times New Roman" panose="02020603050405020304" pitchFamily="18" charset="0"/>
              </a:rPr>
              <a:t>and angiotensin levels are increased during aortic </a:t>
            </a:r>
            <a:r>
              <a:rPr lang="en-US" dirty="0" smtClean="0">
                <a:latin typeface="Times New Roman" panose="02020603050405020304" pitchFamily="18" charset="0"/>
                <a:cs typeface="Times New Roman" panose="02020603050405020304" pitchFamily="18" charset="0"/>
              </a:rPr>
              <a:t>cross-clamping. </a:t>
            </a:r>
            <a:r>
              <a:rPr lang="en-US" dirty="0">
                <a:latin typeface="Times New Roman" panose="02020603050405020304" pitchFamily="18" charset="0"/>
                <a:cs typeface="Times New Roman" panose="02020603050405020304" pitchFamily="18" charset="0"/>
              </a:rPr>
              <a:t>During suprarenal clamping, these changes are easily explained by the reduced perfusion pressure in the afferent arterioles</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During </a:t>
            </a:r>
            <a:r>
              <a:rPr lang="en-US" dirty="0" err="1">
                <a:latin typeface="Times New Roman" panose="02020603050405020304" pitchFamily="18" charset="0"/>
                <a:cs typeface="Times New Roman" panose="02020603050405020304" pitchFamily="18" charset="0"/>
              </a:rPr>
              <a:t>infrarenal</a:t>
            </a:r>
            <a:r>
              <a:rPr lang="en-US" dirty="0">
                <a:latin typeface="Times New Roman" panose="02020603050405020304" pitchFamily="18" charset="0"/>
                <a:cs typeface="Times New Roman" panose="02020603050405020304" pitchFamily="18" charset="0"/>
              </a:rPr>
              <a:t> clamping, the cause for the observed increase in renin and angiotensin concentrations is less clear</a:t>
            </a:r>
            <a:r>
              <a:rPr lang="en-US" dirty="0" smtClean="0">
                <a:latin typeface="Times New Roman" panose="02020603050405020304" pitchFamily="18" charset="0"/>
                <a:cs typeface="Times New Roman" panose="02020603050405020304" pitchFamily="18" charset="0"/>
              </a:rPr>
              <a:t>. </a:t>
            </a: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clinical significance of these increased hormone levels remains unclear as the hemodynamic changes during application and after release of the aortic cross-clamp are influenced by many factors.</a:t>
            </a:r>
          </a:p>
        </p:txBody>
      </p:sp>
      <p:sp>
        <p:nvSpPr>
          <p:cNvPr id="4" name="Rounded Rectangle 3"/>
          <p:cNvSpPr/>
          <p:nvPr/>
        </p:nvSpPr>
        <p:spPr>
          <a:xfrm>
            <a:off x="1237128" y="5397500"/>
            <a:ext cx="10018059" cy="5729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Grindlinger GA, Vegas AM, Williams GH, et al. Independence of renin production and hypertension in abdominal aortic aneurysmectomy. Am J Surg 1981;141(4):472e7.</a:t>
            </a:r>
          </a:p>
        </p:txBody>
      </p:sp>
    </p:spTree>
    <p:extLst>
      <p:ext uri="{BB962C8B-B14F-4D97-AF65-F5344CB8AC3E}">
        <p14:creationId xmlns:p14="http://schemas.microsoft.com/office/powerpoint/2010/main" val="11911136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Sympathetic </a:t>
            </a:r>
            <a:r>
              <a:rPr lang="en-US" dirty="0"/>
              <a:t>nervous system and </a:t>
            </a:r>
            <a:r>
              <a:rPr lang="en-US" dirty="0" err="1"/>
              <a:t>catecholamines</a:t>
            </a:r>
            <a:endParaRPr lang="en-US" dirty="0"/>
          </a:p>
        </p:txBody>
      </p:sp>
      <p:sp>
        <p:nvSpPr>
          <p:cNvPr id="3" name="Content Placeholder 2"/>
          <p:cNvSpPr>
            <a:spLocks noGrp="1"/>
          </p:cNvSpPr>
          <p:nvPr>
            <p:ph idx="1"/>
          </p:nvPr>
        </p:nvSpPr>
        <p:spPr/>
        <p:txBody>
          <a:bodyPr>
            <a:normAutofit/>
          </a:bodyPr>
          <a:lstStyle/>
          <a:p>
            <a:r>
              <a:rPr lang="en-US" dirty="0" smtClean="0"/>
              <a:t>Cross-clamping </a:t>
            </a:r>
            <a:r>
              <a:rPr lang="en-US" dirty="0"/>
              <a:t>of the thoracic aorta leads to an increase in the circulating epinephrine and norepinephrine </a:t>
            </a:r>
            <a:r>
              <a:rPr lang="en-US" dirty="0" smtClean="0"/>
              <a:t>levels. </a:t>
            </a:r>
          </a:p>
          <a:p>
            <a:r>
              <a:rPr lang="en-US" dirty="0" smtClean="0"/>
              <a:t>Interestingly</a:t>
            </a:r>
            <a:r>
              <a:rPr lang="en-US" dirty="0"/>
              <a:t>, epinephrine release increases predominantly after the application of the cross-clamp, while norepinephrine mainly increases after the release of the cross-clamp </a:t>
            </a:r>
            <a:r>
              <a:rPr lang="en-US" dirty="0" smtClean="0"/>
              <a:t>. </a:t>
            </a:r>
          </a:p>
          <a:p>
            <a:r>
              <a:rPr lang="en-US" dirty="0" smtClean="0"/>
              <a:t>Sympathetic </a:t>
            </a:r>
            <a:r>
              <a:rPr lang="en-US" dirty="0"/>
              <a:t>reflexes influenced by hypotension combined with direct ischemic excitatory stimuli of </a:t>
            </a:r>
            <a:r>
              <a:rPr lang="en-US" dirty="0" smtClean="0"/>
              <a:t>the spinal </a:t>
            </a:r>
            <a:r>
              <a:rPr lang="en-US" dirty="0"/>
              <a:t>cord and the adrenal medulla play an important role in the release of hormones of the sympathetic system, leading to an increase in the blood </a:t>
            </a:r>
            <a:r>
              <a:rPr lang="en-US" dirty="0" smtClean="0"/>
              <a:t>pressure.</a:t>
            </a:r>
            <a:endParaRPr lang="en-US" dirty="0"/>
          </a:p>
        </p:txBody>
      </p:sp>
      <p:sp>
        <p:nvSpPr>
          <p:cNvPr id="4" name="Rounded Rectangle 3"/>
          <p:cNvSpPr/>
          <p:nvPr/>
        </p:nvSpPr>
        <p:spPr>
          <a:xfrm>
            <a:off x="1075765" y="5943600"/>
            <a:ext cx="10278035" cy="6589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Normann NA,Taylor AA, CrawfordES, et al. Catecholamine release during and after cross clamping of descending thoracic aorta. J Surg Res 1983;34(2):97e103.</a:t>
            </a:r>
          </a:p>
        </p:txBody>
      </p:sp>
    </p:spTree>
    <p:extLst>
      <p:ext uri="{BB962C8B-B14F-4D97-AF65-F5344CB8AC3E}">
        <p14:creationId xmlns:p14="http://schemas.microsoft.com/office/powerpoint/2010/main" val="4951590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4. ROS</a:t>
            </a:r>
            <a:endParaRPr lang="en-US" dirty="0"/>
          </a:p>
        </p:txBody>
      </p:sp>
      <p:pic>
        <p:nvPicPr>
          <p:cNvPr id="9" name="Content Placeholder 3"/>
          <p:cNvPicPr>
            <a:picLocks noGrp="1" noChangeAspect="1"/>
          </p:cNvPicPr>
          <p:nvPr>
            <p:ph idx="1"/>
          </p:nvPr>
        </p:nvPicPr>
        <p:blipFill>
          <a:blip r:embed="rId2"/>
          <a:stretch>
            <a:fillRect/>
          </a:stretch>
        </p:blipFill>
        <p:spPr>
          <a:xfrm>
            <a:off x="1304365" y="1825625"/>
            <a:ext cx="9749117" cy="4351338"/>
          </a:xfrm>
          <a:prstGeom prst="rect">
            <a:avLst/>
          </a:prstGeom>
        </p:spPr>
      </p:pic>
      <p:sp>
        <p:nvSpPr>
          <p:cNvPr id="2" name="Rounded Rectangle 1"/>
          <p:cNvSpPr/>
          <p:nvPr/>
        </p:nvSpPr>
        <p:spPr>
          <a:xfrm>
            <a:off x="457200" y="6199094"/>
            <a:ext cx="11734800" cy="6589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Parks DA, Granger DN. Ischemia-induced vascular changes: role of xanthine oxidase and hydroxyl radicals. Am J Physiol 1983;245(2):G285e9</a:t>
            </a:r>
          </a:p>
        </p:txBody>
      </p:sp>
    </p:spTree>
    <p:extLst>
      <p:ext uri="{BB962C8B-B14F-4D97-AF65-F5344CB8AC3E}">
        <p14:creationId xmlns:p14="http://schemas.microsoft.com/office/powerpoint/2010/main" val="8106689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Phosphate</a:t>
            </a:r>
            <a:endParaRPr lang="en-US" dirty="0"/>
          </a:p>
        </p:txBody>
      </p:sp>
      <p:sp>
        <p:nvSpPr>
          <p:cNvPr id="3" name="Content Placeholder 2"/>
          <p:cNvSpPr>
            <a:spLocks noGrp="1"/>
          </p:cNvSpPr>
          <p:nvPr>
            <p:ph idx="1"/>
          </p:nvPr>
        </p:nvSpPr>
        <p:spPr/>
        <p:txBody>
          <a:bodyPr/>
          <a:lstStyle/>
          <a:p>
            <a:r>
              <a:rPr lang="en-US" dirty="0"/>
              <a:t>P</a:t>
            </a:r>
            <a:r>
              <a:rPr lang="en-US" dirty="0" smtClean="0"/>
              <a:t>atients </a:t>
            </a:r>
            <a:r>
              <a:rPr lang="en-US" dirty="0"/>
              <a:t>undergoing abdominal aortic surgery will demonstrate significant hypophosphatemia postoperatively, </a:t>
            </a:r>
            <a:r>
              <a:rPr lang="en-US" dirty="0" smtClean="0"/>
              <a:t>in particular </a:t>
            </a:r>
            <a:r>
              <a:rPr lang="en-US" dirty="0"/>
              <a:t>48 h after the end of the </a:t>
            </a:r>
            <a:r>
              <a:rPr lang="en-US" dirty="0" smtClean="0"/>
              <a:t>procedure. </a:t>
            </a:r>
          </a:p>
          <a:p>
            <a:r>
              <a:rPr lang="en-US" dirty="0" smtClean="0"/>
              <a:t>This </a:t>
            </a:r>
            <a:r>
              <a:rPr lang="en-US" dirty="0"/>
              <a:t>might </a:t>
            </a:r>
            <a:r>
              <a:rPr lang="en-US" dirty="0" smtClean="0"/>
              <a:t>in part </a:t>
            </a:r>
            <a:r>
              <a:rPr lang="en-US" dirty="0"/>
              <a:t>be explained by an increase in phosphate compound synthesis after restoration of blood flow, leading to a shift in phosphate from the extracellular to the intracellular compartment. </a:t>
            </a:r>
          </a:p>
        </p:txBody>
      </p:sp>
      <p:sp>
        <p:nvSpPr>
          <p:cNvPr id="4" name="Rounded Rectangle 3"/>
          <p:cNvSpPr/>
          <p:nvPr/>
        </p:nvSpPr>
        <p:spPr>
          <a:xfrm>
            <a:off x="1371600" y="5136776"/>
            <a:ext cx="9883588" cy="6320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Andersen PT, Nielsen LK, Moller-Petersen J, et al. Severe hypophosphatemia following elective abdominal aortic bypass grafting. Acta Chir Scand 1987;153(11e12):641e6.</a:t>
            </a:r>
          </a:p>
        </p:txBody>
      </p:sp>
    </p:spTree>
    <p:extLst>
      <p:ext uri="{BB962C8B-B14F-4D97-AF65-F5344CB8AC3E}">
        <p14:creationId xmlns:p14="http://schemas.microsoft.com/office/powerpoint/2010/main" val="31123097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Prostaglandins</a:t>
            </a:r>
            <a:r>
              <a:rPr lang="en-US" dirty="0"/>
              <a:t>, platelets, neutrophils, and complement system</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latin typeface="Times New Roman" panose="02020603050405020304" pitchFamily="18" charset="0"/>
                <a:cs typeface="Times New Roman" panose="02020603050405020304" pitchFamily="18" charset="0"/>
              </a:rPr>
              <a:t>Prostaglandin </a:t>
            </a:r>
            <a:r>
              <a:rPr lang="en-US" dirty="0">
                <a:latin typeface="Times New Roman" panose="02020603050405020304" pitchFamily="18" charset="0"/>
                <a:cs typeface="Times New Roman" panose="02020603050405020304" pitchFamily="18" charset="0"/>
              </a:rPr>
              <a:t>and thromboxane concentrations are elevated during aortic </a:t>
            </a:r>
            <a:r>
              <a:rPr lang="en-US" dirty="0" smtClean="0">
                <a:latin typeface="Times New Roman" panose="02020603050405020304" pitchFamily="18" charset="0"/>
                <a:cs typeface="Times New Roman" panose="02020603050405020304" pitchFamily="18" charset="0"/>
              </a:rPr>
              <a:t>surgery. </a:t>
            </a:r>
            <a:r>
              <a:rPr lang="en-US" dirty="0">
                <a:latin typeface="Times New Roman" panose="02020603050405020304" pitchFamily="18" charset="0"/>
                <a:cs typeface="Times New Roman" panose="02020603050405020304" pitchFamily="18" charset="0"/>
              </a:rPr>
              <a:t>Prostacyclin is released even before the application of the aortic cross-clamp due to mesenteric </a:t>
            </a:r>
            <a:r>
              <a:rPr lang="en-US" dirty="0" smtClean="0">
                <a:latin typeface="Times New Roman" panose="02020603050405020304" pitchFamily="18" charset="0"/>
                <a:cs typeface="Times New Roman" panose="02020603050405020304" pitchFamily="18" charset="0"/>
              </a:rPr>
              <a:t>manipulation, </a:t>
            </a:r>
            <a:r>
              <a:rPr lang="en-US" dirty="0">
                <a:latin typeface="Times New Roman" panose="02020603050405020304" pitchFamily="18" charset="0"/>
                <a:cs typeface="Times New Roman" panose="02020603050405020304" pitchFamily="18" charset="0"/>
              </a:rPr>
              <a:t>while thromboxane concentration in the plasma increases after clamping of the </a:t>
            </a:r>
            <a:r>
              <a:rPr lang="en-US" dirty="0" smtClean="0">
                <a:latin typeface="Times New Roman" panose="02020603050405020304" pitchFamily="18" charset="0"/>
                <a:cs typeface="Times New Roman" panose="02020603050405020304" pitchFamily="18" charset="0"/>
              </a:rPr>
              <a:t>aorta. </a:t>
            </a:r>
          </a:p>
          <a:p>
            <a:r>
              <a:rPr lang="en-US" dirty="0">
                <a:latin typeface="Times New Roman" panose="02020603050405020304" pitchFamily="18" charset="0"/>
                <a:cs typeface="Times New Roman" panose="02020603050405020304" pitchFamily="18" charset="0"/>
              </a:rPr>
              <a:t>R</a:t>
            </a:r>
            <a:r>
              <a:rPr lang="en-US" dirty="0" smtClean="0">
                <a:latin typeface="Times New Roman" panose="02020603050405020304" pitchFamily="18" charset="0"/>
                <a:cs typeface="Times New Roman" panose="02020603050405020304" pitchFamily="18" charset="0"/>
              </a:rPr>
              <a:t>elease </a:t>
            </a:r>
            <a:r>
              <a:rPr lang="en-US" dirty="0">
                <a:latin typeface="Times New Roman" panose="02020603050405020304" pitchFamily="18" charset="0"/>
                <a:cs typeface="Times New Roman" panose="02020603050405020304" pitchFamily="18" charset="0"/>
              </a:rPr>
              <a:t>of thromboxane in particular to a decrease in cardiac contractility during aortic clamping </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Aspirin may attenuate these </a:t>
            </a:r>
            <a:r>
              <a:rPr lang="en-US" dirty="0" err="1">
                <a:latin typeface="Times New Roman" panose="02020603050405020304" pitchFamily="18" charset="0"/>
                <a:cs typeface="Times New Roman" panose="02020603050405020304" pitchFamily="18" charset="0"/>
              </a:rPr>
              <a:t>cardiodepressive</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effects.</a:t>
            </a:r>
          </a:p>
          <a:p>
            <a:r>
              <a:rPr lang="en-US" dirty="0" smtClean="0">
                <a:latin typeface="Times New Roman" panose="02020603050405020304" pitchFamily="18" charset="0"/>
                <a:cs typeface="Times New Roman" panose="02020603050405020304" pitchFamily="18" charset="0"/>
              </a:rPr>
              <a:t>Lymphocyte </a:t>
            </a:r>
            <a:r>
              <a:rPr lang="en-US" dirty="0">
                <a:latin typeface="Times New Roman" panose="02020603050405020304" pitchFamily="18" charset="0"/>
                <a:cs typeface="Times New Roman" panose="02020603050405020304" pitchFamily="18" charset="0"/>
              </a:rPr>
              <a:t>counts decrease, while leukocyte and neutrophil counts increase after unclamping of the aorta in patients undergoing </a:t>
            </a:r>
            <a:r>
              <a:rPr lang="en-US" dirty="0" err="1">
                <a:latin typeface="Times New Roman" panose="02020603050405020304" pitchFamily="18" charset="0"/>
                <a:cs typeface="Times New Roman" panose="02020603050405020304" pitchFamily="18" charset="0"/>
              </a:rPr>
              <a:t>aortobifemoral</a:t>
            </a:r>
            <a:r>
              <a:rPr lang="en-US" dirty="0">
                <a:latin typeface="Times New Roman" panose="02020603050405020304" pitchFamily="18" charset="0"/>
                <a:cs typeface="Times New Roman" panose="02020603050405020304" pitchFamily="18" charset="0"/>
              </a:rPr>
              <a:t> bypass </a:t>
            </a:r>
            <a:r>
              <a:rPr lang="en-US" dirty="0" smtClean="0">
                <a:latin typeface="Times New Roman" panose="02020603050405020304" pitchFamily="18" charset="0"/>
                <a:cs typeface="Times New Roman" panose="02020603050405020304" pitchFamily="18" charset="0"/>
              </a:rPr>
              <a:t>surgery. </a:t>
            </a:r>
          </a:p>
          <a:p>
            <a:r>
              <a:rPr lang="en-US" dirty="0" smtClean="0">
                <a:latin typeface="Times New Roman" panose="02020603050405020304" pitchFamily="18" charset="0"/>
                <a:cs typeface="Times New Roman" panose="02020603050405020304" pitchFamily="18" charset="0"/>
              </a:rPr>
              <a:t>During </a:t>
            </a:r>
            <a:r>
              <a:rPr lang="en-US" dirty="0">
                <a:latin typeface="Times New Roman" panose="02020603050405020304" pitchFamily="18" charset="0"/>
                <a:cs typeface="Times New Roman" panose="02020603050405020304" pitchFamily="18" charset="0"/>
              </a:rPr>
              <a:t>abdominal aortic surgery, an increase in the concentrations of </a:t>
            </a:r>
            <a:r>
              <a:rPr lang="en-US" dirty="0" err="1">
                <a:latin typeface="Times New Roman" panose="02020603050405020304" pitchFamily="18" charset="0"/>
                <a:cs typeface="Times New Roman" panose="02020603050405020304" pitchFamily="18" charset="0"/>
              </a:rPr>
              <a:t>anaphylatoxins</a:t>
            </a:r>
            <a:r>
              <a:rPr lang="en-US" dirty="0">
                <a:latin typeface="Times New Roman" panose="02020603050405020304" pitchFamily="18" charset="0"/>
                <a:cs typeface="Times New Roman" panose="02020603050405020304" pitchFamily="18" charset="0"/>
              </a:rPr>
              <a:t> C3a and C5a has been observed in particular during the time of aortic cross-clamping.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increase in the concentrations of these </a:t>
            </a:r>
            <a:r>
              <a:rPr lang="en-US" dirty="0" err="1">
                <a:latin typeface="Times New Roman" panose="02020603050405020304" pitchFamily="18" charset="0"/>
                <a:cs typeface="Times New Roman" panose="02020603050405020304" pitchFamily="18" charset="0"/>
              </a:rPr>
              <a:t>anaphylatoxins</a:t>
            </a:r>
            <a:r>
              <a:rPr lang="en-US" dirty="0">
                <a:latin typeface="Times New Roman" panose="02020603050405020304" pitchFamily="18" charset="0"/>
                <a:cs typeface="Times New Roman" panose="02020603050405020304" pitchFamily="18" charset="0"/>
              </a:rPr>
              <a:t> lead to an increase in the mean airway pressure, </a:t>
            </a:r>
            <a:r>
              <a:rPr lang="en-US" dirty="0" err="1">
                <a:latin typeface="Times New Roman" panose="02020603050405020304" pitchFamily="18" charset="0"/>
                <a:cs typeface="Times New Roman" panose="02020603050405020304" pitchFamily="18" charset="0"/>
              </a:rPr>
              <a:t>pulmonaryartery</a:t>
            </a:r>
            <a:r>
              <a:rPr lang="en-US" dirty="0">
                <a:latin typeface="Times New Roman" panose="02020603050405020304" pitchFamily="18" charset="0"/>
                <a:cs typeface="Times New Roman" panose="02020603050405020304" pitchFamily="18" charset="0"/>
              </a:rPr>
              <a:t> pressure, and pulmonary vascular resistance </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These </a:t>
            </a:r>
            <a:r>
              <a:rPr lang="en-US" dirty="0" err="1">
                <a:latin typeface="Times New Roman" panose="02020603050405020304" pitchFamily="18" charset="0"/>
                <a:cs typeface="Times New Roman" panose="02020603050405020304" pitchFamily="18" charset="0"/>
              </a:rPr>
              <a:t>anaphylatoxins</a:t>
            </a:r>
            <a:r>
              <a:rPr lang="en-US" dirty="0">
                <a:latin typeface="Times New Roman" panose="02020603050405020304" pitchFamily="18" charset="0"/>
                <a:cs typeface="Times New Roman" panose="02020603050405020304" pitchFamily="18" charset="0"/>
              </a:rPr>
              <a:t> can also cause cardiac </a:t>
            </a:r>
            <a:r>
              <a:rPr lang="en-US" dirty="0" smtClean="0">
                <a:latin typeface="Times New Roman" panose="02020603050405020304" pitchFamily="18" charset="0"/>
                <a:cs typeface="Times New Roman" panose="02020603050405020304" pitchFamily="18" charset="0"/>
              </a:rPr>
              <a:t>dysfunction.</a:t>
            </a:r>
            <a:endParaRPr lang="en-US" dirty="0">
              <a:latin typeface="Times New Roman" panose="02020603050405020304" pitchFamily="18" charset="0"/>
              <a:cs typeface="Times New Roman" panose="02020603050405020304" pitchFamily="18" charset="0"/>
            </a:endParaRPr>
          </a:p>
        </p:txBody>
      </p:sp>
      <p:sp>
        <p:nvSpPr>
          <p:cNvPr id="4" name="Rounded Rectangle 3"/>
          <p:cNvSpPr/>
          <p:nvPr/>
        </p:nvSpPr>
        <p:spPr>
          <a:xfrm>
            <a:off x="995083" y="6176963"/>
            <a:ext cx="10502152" cy="4658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Seltzer JL, Goldberg ME, Larijani GE, et al. Prostacyclin mediation of vasodilation following mesenteric traction. Anesthesiology 1988;68(4):514e8.</a:t>
            </a:r>
          </a:p>
        </p:txBody>
      </p:sp>
    </p:spTree>
    <p:extLst>
      <p:ext uri="{BB962C8B-B14F-4D97-AF65-F5344CB8AC3E}">
        <p14:creationId xmlns:p14="http://schemas.microsoft.com/office/powerpoint/2010/main" val="28720902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 Endotoxins</a:t>
            </a:r>
            <a:r>
              <a:rPr lang="en-US" dirty="0"/>
              <a:t>, cytokines, and other mediators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latin typeface="Times New Roman" panose="02020603050405020304" pitchFamily="18" charset="0"/>
                <a:cs typeface="Times New Roman" panose="02020603050405020304" pitchFamily="18" charset="0"/>
              </a:rPr>
              <a:t>During </a:t>
            </a:r>
            <a:r>
              <a:rPr lang="en-US" dirty="0">
                <a:latin typeface="Times New Roman" panose="02020603050405020304" pitchFamily="18" charset="0"/>
                <a:cs typeface="Times New Roman" panose="02020603050405020304" pitchFamily="18" charset="0"/>
              </a:rPr>
              <a:t>ischemia triggered by aortic clamping, endotoxins and cytokines such as TNF and Interleukin-6 are </a:t>
            </a:r>
            <a:r>
              <a:rPr lang="en-US" dirty="0" smtClean="0">
                <a:latin typeface="Times New Roman" panose="02020603050405020304" pitchFamily="18" charset="0"/>
                <a:cs typeface="Times New Roman" panose="02020603050405020304" pitchFamily="18" charset="0"/>
              </a:rPr>
              <a:t>released. </a:t>
            </a:r>
            <a:r>
              <a:rPr lang="en-US" dirty="0">
                <a:latin typeface="Times New Roman" panose="02020603050405020304" pitchFamily="18" charset="0"/>
                <a:cs typeface="Times New Roman" panose="02020603050405020304" pitchFamily="18" charset="0"/>
              </a:rPr>
              <a:t>It is a common belief that the release of these substances plays a substantial role in the observed hemodynamic changes.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temporary decrease or even full cessation of the blood flow to the intestines or the reperfusion upon the release of the cross-clamp may lead to an increase in intestinal permeability.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This </a:t>
            </a:r>
            <a:r>
              <a:rPr lang="en-US" dirty="0">
                <a:latin typeface="Times New Roman" panose="02020603050405020304" pitchFamily="18" charset="0"/>
                <a:cs typeface="Times New Roman" panose="02020603050405020304" pitchFamily="18" charset="0"/>
              </a:rPr>
              <a:t>increase is followed by an increase in the blood concentration of </a:t>
            </a:r>
            <a:r>
              <a:rPr lang="en-US" dirty="0" smtClean="0">
                <a:latin typeface="Times New Roman" panose="02020603050405020304" pitchFamily="18" charset="0"/>
                <a:cs typeface="Times New Roman" panose="02020603050405020304" pitchFamily="18" charset="0"/>
              </a:rPr>
              <a:t>endotoxins, </a:t>
            </a:r>
            <a:r>
              <a:rPr lang="en-US" dirty="0">
                <a:latin typeface="Times New Roman" panose="02020603050405020304" pitchFamily="18" charset="0"/>
                <a:cs typeface="Times New Roman" panose="02020603050405020304" pitchFamily="18" charset="0"/>
              </a:rPr>
              <a:t>which by itself can trigger the release of interleukin-6 </a:t>
            </a:r>
            <a:r>
              <a:rPr lang="en-US" dirty="0" smtClean="0">
                <a:latin typeface="Times New Roman" panose="02020603050405020304" pitchFamily="18" charset="0"/>
                <a:cs typeface="Times New Roman" panose="02020603050405020304" pitchFamily="18" charset="0"/>
              </a:rPr>
              <a:t>and </a:t>
            </a:r>
            <a:r>
              <a:rPr lang="en-US" dirty="0">
                <a:latin typeface="Times New Roman" panose="02020603050405020304" pitchFamily="18" charset="0"/>
                <a:cs typeface="Times New Roman" panose="02020603050405020304" pitchFamily="18" charset="0"/>
              </a:rPr>
              <a:t>other inflammatory </a:t>
            </a:r>
            <a:r>
              <a:rPr lang="en-US" dirty="0" smtClean="0">
                <a:latin typeface="Times New Roman" panose="02020603050405020304" pitchFamily="18" charset="0"/>
                <a:cs typeface="Times New Roman" panose="02020603050405020304" pitchFamily="18" charset="0"/>
              </a:rPr>
              <a:t>mediators.</a:t>
            </a:r>
          </a:p>
          <a:p>
            <a:r>
              <a:rPr lang="en-US" dirty="0" smtClean="0">
                <a:latin typeface="Times New Roman" panose="02020603050405020304" pitchFamily="18" charset="0"/>
                <a:cs typeface="Times New Roman" panose="02020603050405020304" pitchFamily="18" charset="0"/>
              </a:rPr>
              <a:t>TNF </a:t>
            </a:r>
            <a:r>
              <a:rPr lang="en-US" dirty="0">
                <a:latin typeface="Times New Roman" panose="02020603050405020304" pitchFamily="18" charset="0"/>
                <a:cs typeface="Times New Roman" panose="02020603050405020304" pitchFamily="18" charset="0"/>
              </a:rPr>
              <a:t>has been associated with acute lung injury after acute intestinal ischemia and </a:t>
            </a:r>
            <a:r>
              <a:rPr lang="en-US" dirty="0" smtClean="0">
                <a:latin typeface="Times New Roman" panose="02020603050405020304" pitchFamily="18" charset="0"/>
                <a:cs typeface="Times New Roman" panose="02020603050405020304" pitchFamily="18" charset="0"/>
              </a:rPr>
              <a:t>reperfusion.</a:t>
            </a:r>
            <a:endParaRPr lang="en-US" dirty="0">
              <a:latin typeface="Times New Roman" panose="02020603050405020304" pitchFamily="18" charset="0"/>
              <a:cs typeface="Times New Roman" panose="02020603050405020304" pitchFamily="18" charset="0"/>
            </a:endParaRPr>
          </a:p>
        </p:txBody>
      </p:sp>
      <p:sp>
        <p:nvSpPr>
          <p:cNvPr id="4" name="Rounded Rectangle 3"/>
          <p:cNvSpPr/>
          <p:nvPr/>
        </p:nvSpPr>
        <p:spPr>
          <a:xfrm>
            <a:off x="618566" y="6176963"/>
            <a:ext cx="10735234" cy="6810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a:t>Roumen</a:t>
            </a:r>
            <a:r>
              <a:rPr lang="en-US" sz="1600" dirty="0"/>
              <a:t> RM, </a:t>
            </a:r>
            <a:r>
              <a:rPr lang="en-US" sz="1600" dirty="0" err="1"/>
              <a:t>Frieling</a:t>
            </a:r>
            <a:r>
              <a:rPr lang="en-US" sz="1600" dirty="0"/>
              <a:t> JT, van Tits HW, et al. </a:t>
            </a:r>
            <a:r>
              <a:rPr lang="en-US" sz="1600" dirty="0" err="1"/>
              <a:t>Endotoxemia</a:t>
            </a:r>
            <a:r>
              <a:rPr lang="en-US" sz="1600" dirty="0"/>
              <a:t> after major vascular operations. J </a:t>
            </a:r>
            <a:r>
              <a:rPr lang="en-US" sz="1600" dirty="0" err="1"/>
              <a:t>Vasc</a:t>
            </a:r>
            <a:r>
              <a:rPr lang="en-US" sz="1600" dirty="0"/>
              <a:t> </a:t>
            </a:r>
            <a:r>
              <a:rPr lang="en-US" sz="1600" dirty="0" err="1"/>
              <a:t>Surg</a:t>
            </a:r>
            <a:r>
              <a:rPr lang="en-US" sz="1600" dirty="0"/>
              <a:t> 1993;18(5):853e7. </a:t>
            </a:r>
          </a:p>
          <a:p>
            <a:pPr algn="ctr"/>
            <a:r>
              <a:rPr lang="en-US" sz="1600" dirty="0" smtClean="0"/>
              <a:t> </a:t>
            </a:r>
            <a:r>
              <a:rPr lang="en-US" sz="1600" dirty="0" err="1"/>
              <a:t>Baigrie</a:t>
            </a:r>
            <a:r>
              <a:rPr lang="en-US" sz="1600" dirty="0"/>
              <a:t> RJ, Lamont PM, Whiting S, et al. Portal endotoxin and cytokine responses during abdominal aortic surgery. Am J </a:t>
            </a:r>
            <a:r>
              <a:rPr lang="en-US" sz="1600" dirty="0" err="1"/>
              <a:t>Surg</a:t>
            </a:r>
            <a:r>
              <a:rPr lang="en-US" sz="1600" dirty="0"/>
              <a:t> 1993;166(3):248e51</a:t>
            </a:r>
            <a:r>
              <a:rPr lang="en-US" dirty="0"/>
              <a:t>.</a:t>
            </a:r>
          </a:p>
        </p:txBody>
      </p:sp>
    </p:spTree>
    <p:extLst>
      <p:ext uri="{BB962C8B-B14F-4D97-AF65-F5344CB8AC3E}">
        <p14:creationId xmlns:p14="http://schemas.microsoft.com/office/powerpoint/2010/main" val="19545676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Effects of aortic cross-clamping on organ systems</a:t>
            </a:r>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t>    1. Lungs </a:t>
            </a:r>
          </a:p>
          <a:p>
            <a:r>
              <a:rPr lang="en-US" dirty="0" smtClean="0">
                <a:latin typeface="Times New Roman" panose="02020603050405020304" pitchFamily="18" charset="0"/>
                <a:cs typeface="Times New Roman" panose="02020603050405020304" pitchFamily="18" charset="0"/>
              </a:rPr>
              <a:t>Following cross clamping- </a:t>
            </a:r>
            <a:r>
              <a:rPr lang="en-US" dirty="0" smtClean="0">
                <a:latin typeface="Times New Roman" panose="02020603050405020304" pitchFamily="18" charset="0"/>
                <a:cs typeface="Times New Roman" panose="02020603050405020304" pitchFamily="18" charset="0"/>
              </a:rPr>
              <a:t> An </a:t>
            </a:r>
            <a:r>
              <a:rPr lang="en-US" dirty="0">
                <a:latin typeface="Times New Roman" panose="02020603050405020304" pitchFamily="18" charset="0"/>
                <a:cs typeface="Times New Roman" panose="02020603050405020304" pitchFamily="18" charset="0"/>
              </a:rPr>
              <a:t>increase in the pulmonary vascular resistance has been observed </a:t>
            </a:r>
            <a:r>
              <a:rPr lang="en-US" dirty="0" smtClean="0">
                <a:latin typeface="Times New Roman" panose="02020603050405020304" pitchFamily="18" charset="0"/>
                <a:cs typeface="Times New Roman" panose="02020603050405020304" pitchFamily="18" charset="0"/>
              </a:rPr>
              <a:t>frequently. </a:t>
            </a:r>
            <a:r>
              <a:rPr lang="en-US" dirty="0">
                <a:latin typeface="Times New Roman" panose="02020603050405020304" pitchFamily="18" charset="0"/>
                <a:cs typeface="Times New Roman" panose="02020603050405020304" pitchFamily="18" charset="0"/>
              </a:rPr>
              <a:t>This might at least in part be explained by the increase in the blood volume circulating through the pulmonary vasculature that is associated with clamping of the thoracic aorta.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Pulmonary </a:t>
            </a:r>
            <a:r>
              <a:rPr lang="en-US" dirty="0">
                <a:latin typeface="Times New Roman" panose="02020603050405020304" pitchFamily="18" charset="0"/>
                <a:cs typeface="Times New Roman" panose="02020603050405020304" pitchFamily="18" charset="0"/>
              </a:rPr>
              <a:t>dysfunction after aortic clamping can also be attributed to the release of cells and compounds during reperfusion that are subsequently entrapped in the </a:t>
            </a:r>
            <a:r>
              <a:rPr lang="en-US" dirty="0" smtClean="0">
                <a:latin typeface="Times New Roman" panose="02020603050405020304" pitchFamily="18" charset="0"/>
                <a:cs typeface="Times New Roman" panose="02020603050405020304" pitchFamily="18" charset="0"/>
              </a:rPr>
              <a:t>lungs.</a:t>
            </a:r>
          </a:p>
          <a:p>
            <a:r>
              <a:rPr lang="en-US" dirty="0" smtClean="0">
                <a:latin typeface="Times New Roman" panose="02020603050405020304" pitchFamily="18" charset="0"/>
                <a:cs typeface="Times New Roman" panose="02020603050405020304" pitchFamily="18" charset="0"/>
              </a:rPr>
              <a:t> Thromboxane </a:t>
            </a:r>
            <a:r>
              <a:rPr lang="en-US" dirty="0">
                <a:latin typeface="Times New Roman" panose="02020603050405020304" pitchFamily="18" charset="0"/>
                <a:cs typeface="Times New Roman" panose="02020603050405020304" pitchFamily="18" charset="0"/>
              </a:rPr>
              <a:t>and leukocyte may accumulate in the pulmonary tissue and, in combination with the increase in complement C3a and C5 activity after aortic clamping, lead to inflammatory processes and increase in </a:t>
            </a:r>
            <a:r>
              <a:rPr lang="en-US" dirty="0" err="1">
                <a:latin typeface="Times New Roman" panose="02020603050405020304" pitchFamily="18" charset="0"/>
                <a:cs typeface="Times New Roman" panose="02020603050405020304" pitchFamily="18" charset="0"/>
              </a:rPr>
              <a:t>microvascular</a:t>
            </a:r>
            <a:r>
              <a:rPr lang="en-US" dirty="0">
                <a:latin typeface="Times New Roman" panose="02020603050405020304" pitchFamily="18" charset="0"/>
                <a:cs typeface="Times New Roman" panose="02020603050405020304" pitchFamily="18" charset="0"/>
              </a:rPr>
              <a:t> permeability in the </a:t>
            </a:r>
            <a:r>
              <a:rPr lang="en-US" dirty="0" smtClean="0">
                <a:latin typeface="Times New Roman" panose="02020603050405020304" pitchFamily="18" charset="0"/>
                <a:cs typeface="Times New Roman" panose="02020603050405020304" pitchFamily="18" charset="0"/>
              </a:rPr>
              <a:t>lungs, </a:t>
            </a:r>
            <a:r>
              <a:rPr lang="en-US" dirty="0">
                <a:latin typeface="Times New Roman" panose="02020603050405020304" pitchFamily="18" charset="0"/>
                <a:cs typeface="Times New Roman" panose="02020603050405020304" pitchFamily="18" charset="0"/>
              </a:rPr>
              <a:t>which can lead to </a:t>
            </a:r>
            <a:r>
              <a:rPr lang="en-US" dirty="0" err="1">
                <a:latin typeface="Times New Roman" panose="02020603050405020304" pitchFamily="18" charset="0"/>
                <a:cs typeface="Times New Roman" panose="02020603050405020304" pitchFamily="18" charset="0"/>
              </a:rPr>
              <a:t>noncardiogenic</a:t>
            </a:r>
            <a:r>
              <a:rPr lang="en-US" dirty="0">
                <a:latin typeface="Times New Roman" panose="02020603050405020304" pitchFamily="18" charset="0"/>
                <a:cs typeface="Times New Roman" panose="02020603050405020304" pitchFamily="18" charset="0"/>
              </a:rPr>
              <a:t> pulmonary </a:t>
            </a:r>
            <a:r>
              <a:rPr lang="en-US" dirty="0" smtClean="0">
                <a:latin typeface="Times New Roman" panose="02020603050405020304" pitchFamily="18" charset="0"/>
                <a:cs typeface="Times New Roman" panose="02020603050405020304" pitchFamily="18" charset="0"/>
              </a:rPr>
              <a:t>edema.</a:t>
            </a:r>
          </a:p>
          <a:p>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TNF has also been associated with acute lung injury after acute intestinal ischemia and </a:t>
            </a:r>
            <a:r>
              <a:rPr lang="en-US" dirty="0" smtClean="0">
                <a:latin typeface="Times New Roman" panose="02020603050405020304" pitchFamily="18" charset="0"/>
                <a:cs typeface="Times New Roman" panose="02020603050405020304" pitchFamily="18" charset="0"/>
              </a:rPr>
              <a:t>reperfusion.</a:t>
            </a:r>
            <a:endParaRPr lang="en-US" dirty="0">
              <a:latin typeface="Times New Roman" panose="02020603050405020304" pitchFamily="18" charset="0"/>
              <a:cs typeface="Times New Roman" panose="02020603050405020304" pitchFamily="18" charset="0"/>
            </a:endParaRPr>
          </a:p>
        </p:txBody>
      </p:sp>
      <p:sp>
        <p:nvSpPr>
          <p:cNvPr id="4" name="Rounded Rectangle 3"/>
          <p:cNvSpPr/>
          <p:nvPr/>
        </p:nvSpPr>
        <p:spPr>
          <a:xfrm>
            <a:off x="838200" y="5943600"/>
            <a:ext cx="10941423"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Anner H, Kaufman Jr RP, Kobzik L, et al. Pulmonary hypertension and leukosequestration after lower torso ischemia. Ann Surg 1987;206(5):642e8.</a:t>
            </a:r>
          </a:p>
        </p:txBody>
      </p:sp>
    </p:spTree>
    <p:extLst>
      <p:ext uri="{BB962C8B-B14F-4D97-AF65-F5344CB8AC3E}">
        <p14:creationId xmlns:p14="http://schemas.microsoft.com/office/powerpoint/2010/main" val="13756151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KIDNEYS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Injury to the kidneys is observed quite </a:t>
            </a:r>
            <a:r>
              <a:rPr lang="en-US" dirty="0" smtClean="0">
                <a:latin typeface="Times New Roman" panose="02020603050405020304" pitchFamily="18" charset="0"/>
                <a:cs typeface="Times New Roman" panose="02020603050405020304" pitchFamily="18" charset="0"/>
              </a:rPr>
              <a:t>frequently after </a:t>
            </a:r>
            <a:r>
              <a:rPr lang="en-US" dirty="0">
                <a:latin typeface="Times New Roman" panose="02020603050405020304" pitchFamily="18" charset="0"/>
                <a:cs typeface="Times New Roman" panose="02020603050405020304" pitchFamily="18" charset="0"/>
              </a:rPr>
              <a:t>surgery of the aorta that involves suprarenal </a:t>
            </a:r>
            <a:r>
              <a:rPr lang="en-US" dirty="0" smtClean="0">
                <a:latin typeface="Times New Roman" panose="02020603050405020304" pitchFamily="18" charset="0"/>
                <a:cs typeface="Times New Roman" panose="02020603050405020304" pitchFamily="18" charset="0"/>
              </a:rPr>
              <a:t>and </a:t>
            </a:r>
            <a:r>
              <a:rPr lang="en-US" dirty="0" err="1" smtClean="0">
                <a:latin typeface="Times New Roman" panose="02020603050405020304" pitchFamily="18" charset="0"/>
                <a:cs typeface="Times New Roman" panose="02020603050405020304" pitchFamily="18" charset="0"/>
              </a:rPr>
              <a:t>infrarenal</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aortic cross-clamping</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Cross-clamping the thoracic aorta leads to an </a:t>
            </a:r>
            <a:r>
              <a:rPr lang="en-US" dirty="0" smtClean="0">
                <a:latin typeface="Times New Roman" panose="02020603050405020304" pitchFamily="18" charset="0"/>
                <a:cs typeface="Times New Roman" panose="02020603050405020304" pitchFamily="18" charset="0"/>
              </a:rPr>
              <a:t>94</a:t>
            </a:r>
            <a:r>
              <a:rPr lang="en-US" dirty="0">
                <a:latin typeface="Times New Roman" panose="02020603050405020304" pitchFamily="18" charset="0"/>
                <a:cs typeface="Times New Roman" panose="02020603050405020304" pitchFamily="18" charset="0"/>
              </a:rPr>
              <a:t>% decrease in renal blood flow, glomerular filtration rate, and urine </a:t>
            </a:r>
            <a:r>
              <a:rPr lang="en-US" dirty="0" smtClean="0">
                <a:latin typeface="Times New Roman" panose="02020603050405020304" pitchFamily="18" charset="0"/>
                <a:cs typeface="Times New Roman" panose="02020603050405020304" pitchFamily="18" charset="0"/>
              </a:rPr>
              <a:t>output. </a:t>
            </a:r>
            <a:r>
              <a:rPr lang="en-US" dirty="0">
                <a:latin typeface="Times New Roman" panose="02020603050405020304" pitchFamily="18" charset="0"/>
                <a:cs typeface="Times New Roman" panose="02020603050405020304" pitchFamily="18" charset="0"/>
              </a:rPr>
              <a:t>In patients undergoing procedures requiring suprarenal clamping, the incidence of transient postoperative renal dysfunction is </a:t>
            </a:r>
            <a:r>
              <a:rPr lang="en-US" dirty="0" smtClean="0">
                <a:latin typeface="Times New Roman" panose="02020603050405020304" pitchFamily="18" charset="0"/>
                <a:cs typeface="Times New Roman" panose="02020603050405020304" pitchFamily="18" charset="0"/>
              </a:rPr>
              <a:t>35</a:t>
            </a:r>
            <a:r>
              <a:rPr lang="en-US" dirty="0">
                <a:latin typeface="Times New Roman" panose="02020603050405020304" pitchFamily="18" charset="0"/>
                <a:cs typeface="Times New Roman" panose="02020603050405020304" pitchFamily="18" charset="0"/>
              </a:rPr>
              <a:t>%, while </a:t>
            </a:r>
            <a:r>
              <a:rPr lang="en-US" dirty="0" err="1">
                <a:latin typeface="Times New Roman" panose="02020603050405020304" pitchFamily="18" charset="0"/>
                <a:cs typeface="Times New Roman" panose="02020603050405020304" pitchFamily="18" charset="0"/>
              </a:rPr>
              <a:t>infrarenal</a:t>
            </a:r>
            <a:r>
              <a:rPr lang="en-US" dirty="0">
                <a:latin typeface="Times New Roman" panose="02020603050405020304" pitchFamily="18" charset="0"/>
                <a:cs typeface="Times New Roman" panose="02020603050405020304" pitchFamily="18" charset="0"/>
              </a:rPr>
              <a:t> clamping has an incidence of 10</a:t>
            </a:r>
            <a:r>
              <a:rPr lang="en-US" dirty="0" smtClean="0">
                <a:latin typeface="Times New Roman" panose="02020603050405020304" pitchFamily="18" charset="0"/>
                <a:cs typeface="Times New Roman" panose="02020603050405020304" pitchFamily="18" charset="0"/>
              </a:rPr>
              <a:t>% </a:t>
            </a:r>
          </a:p>
          <a:p>
            <a:r>
              <a:rPr lang="en-US" dirty="0" smtClean="0">
                <a:latin typeface="Times New Roman" panose="02020603050405020304" pitchFamily="18" charset="0"/>
                <a:cs typeface="Times New Roman" panose="02020603050405020304" pitchFamily="18" charset="0"/>
              </a:rPr>
              <a:t>Renal </a:t>
            </a:r>
            <a:r>
              <a:rPr lang="en-US" dirty="0">
                <a:latin typeface="Times New Roman" panose="02020603050405020304" pitchFamily="18" charset="0"/>
                <a:cs typeface="Times New Roman" panose="02020603050405020304" pitchFamily="18" charset="0"/>
              </a:rPr>
              <a:t>failure requiring at least transient if not permanent dialysis is as frequent in suprarenal as it is during </a:t>
            </a:r>
            <a:r>
              <a:rPr lang="en-US" dirty="0" err="1">
                <a:latin typeface="Times New Roman" panose="02020603050405020304" pitchFamily="18" charset="0"/>
                <a:cs typeface="Times New Roman" panose="02020603050405020304" pitchFamily="18" charset="0"/>
              </a:rPr>
              <a:t>infrarenal</a:t>
            </a:r>
            <a:r>
              <a:rPr lang="en-US" dirty="0">
                <a:latin typeface="Times New Roman" panose="02020603050405020304" pitchFamily="18" charset="0"/>
                <a:cs typeface="Times New Roman" panose="02020603050405020304" pitchFamily="18" charset="0"/>
              </a:rPr>
              <a:t> cross-clamping with an incidence of 3% and 2%, </a:t>
            </a:r>
            <a:r>
              <a:rPr lang="en-US" dirty="0" smtClean="0">
                <a:latin typeface="Times New Roman" panose="02020603050405020304" pitchFamily="18" charset="0"/>
                <a:cs typeface="Times New Roman" panose="02020603050405020304" pitchFamily="18" charset="0"/>
              </a:rPr>
              <a:t>respectively. </a:t>
            </a: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etiology of renal failure after aortic surgery is almost always acute tubular necrosis induced by an ischemia-reperfusion insult associated with aortic </a:t>
            </a:r>
            <a:r>
              <a:rPr lang="en-US" dirty="0" smtClean="0">
                <a:latin typeface="Times New Roman" panose="02020603050405020304" pitchFamily="18" charset="0"/>
                <a:cs typeface="Times New Roman" panose="02020603050405020304" pitchFamily="18" charset="0"/>
              </a:rPr>
              <a:t>cross-clamping. </a:t>
            </a:r>
          </a:p>
          <a:p>
            <a:r>
              <a:rPr lang="en-US" dirty="0" smtClean="0">
                <a:latin typeface="Times New Roman" panose="02020603050405020304" pitchFamily="18" charset="0"/>
                <a:cs typeface="Times New Roman" panose="02020603050405020304" pitchFamily="18" charset="0"/>
              </a:rPr>
              <a:t>In </a:t>
            </a:r>
            <a:r>
              <a:rPr lang="en-US" dirty="0">
                <a:latin typeface="Times New Roman" panose="02020603050405020304" pitchFamily="18" charset="0"/>
                <a:cs typeface="Times New Roman" panose="02020603050405020304" pitchFamily="18" charset="0"/>
              </a:rPr>
              <a:t>the </a:t>
            </a:r>
            <a:r>
              <a:rPr lang="en-US" dirty="0" err="1">
                <a:latin typeface="Times New Roman" panose="02020603050405020304" pitchFamily="18" charset="0"/>
                <a:cs typeface="Times New Roman" panose="02020603050405020304" pitchFamily="18" charset="0"/>
              </a:rPr>
              <a:t>kidneys,both</a:t>
            </a:r>
            <a:r>
              <a:rPr lang="en-US" dirty="0">
                <a:latin typeface="Times New Roman" panose="02020603050405020304" pitchFamily="18" charset="0"/>
                <a:cs typeface="Times New Roman" panose="02020603050405020304" pitchFamily="18" charset="0"/>
              </a:rPr>
              <a:t> oxygen delivery and renal cortical oxygenation remained low. This indicates that the kidneys in particular respond differently to ischemia and reperfusion and that oxygen deprivation may continue despite reinstitution of the blood flow.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a:t>
            </a:r>
            <a:r>
              <a:rPr lang="en-US" dirty="0" err="1">
                <a:latin typeface="Times New Roman" panose="02020603050405020304" pitchFamily="18" charset="0"/>
                <a:cs typeface="Times New Roman" panose="02020603050405020304" pitchFamily="18" charset="0"/>
              </a:rPr>
              <a:t>renineangiotensin</a:t>
            </a:r>
            <a:r>
              <a:rPr lang="en-US" dirty="0">
                <a:latin typeface="Times New Roman" panose="02020603050405020304" pitchFamily="18" charset="0"/>
                <a:cs typeface="Times New Roman" panose="02020603050405020304" pitchFamily="18" charset="0"/>
              </a:rPr>
              <a:t> system affects the renal blood flow during aortic clamping. Mainly, angiotensin II will increase the renal vascular resistance and sodium absorption directly by causing constriction of the vas </a:t>
            </a:r>
            <a:r>
              <a:rPr lang="en-US" dirty="0" err="1">
                <a:latin typeface="Times New Roman" panose="02020603050405020304" pitchFamily="18" charset="0"/>
                <a:cs typeface="Times New Roman" panose="02020603050405020304" pitchFamily="18" charset="0"/>
              </a:rPr>
              <a:t>afferens</a:t>
            </a:r>
            <a:r>
              <a:rPr lang="en-US" dirty="0">
                <a:latin typeface="Times New Roman" panose="02020603050405020304" pitchFamily="18" charset="0"/>
                <a:cs typeface="Times New Roman" panose="02020603050405020304" pitchFamily="18" charset="0"/>
              </a:rPr>
              <a:t> and indirectly by increasing aldosterone production</a:t>
            </a:r>
            <a:r>
              <a:rPr lang="en-US" dirty="0"/>
              <a:t>. </a:t>
            </a:r>
          </a:p>
        </p:txBody>
      </p:sp>
      <p:sp>
        <p:nvSpPr>
          <p:cNvPr id="4" name="Rounded Rectangle 3"/>
          <p:cNvSpPr/>
          <p:nvPr/>
        </p:nvSpPr>
        <p:spPr>
          <a:xfrm>
            <a:off x="838200" y="6091518"/>
            <a:ext cx="10515600" cy="63201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Myers BD, Miller DC, Mehigan JT, et al. Nature of the renal injury following total renal ischemia in man. J Clin Invest 1984; 73(2):329e41.</a:t>
            </a:r>
          </a:p>
        </p:txBody>
      </p:sp>
    </p:spTree>
    <p:extLst>
      <p:ext uri="{BB962C8B-B14F-4D97-AF65-F5344CB8AC3E}">
        <p14:creationId xmlns:p14="http://schemas.microsoft.com/office/powerpoint/2010/main" val="9006814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Intraoperative Renal Protection</a:t>
            </a:r>
          </a:p>
        </p:txBody>
      </p:sp>
      <p:sp>
        <p:nvSpPr>
          <p:cNvPr id="3" name="Content Placeholder 2"/>
          <p:cNvSpPr>
            <a:spLocks noGrp="1"/>
          </p:cNvSpPr>
          <p:nvPr>
            <p:ph idx="1"/>
          </p:nvPr>
        </p:nvSpPr>
        <p:spPr/>
        <p:txBody>
          <a:bodyPr/>
          <a:lstStyle/>
          <a:p>
            <a:r>
              <a:rPr lang="en-US" dirty="0" smtClean="0"/>
              <a:t> </a:t>
            </a:r>
            <a:r>
              <a:rPr lang="en-US" dirty="0">
                <a:latin typeface="Times New Roman" panose="02020603050405020304" pitchFamily="18" charset="0"/>
                <a:cs typeface="Times New Roman" panose="02020603050405020304" pitchFamily="18" charset="0"/>
              </a:rPr>
              <a:t>A</a:t>
            </a:r>
            <a:r>
              <a:rPr lang="en-US" dirty="0" smtClean="0">
                <a:latin typeface="Times New Roman" panose="02020603050405020304" pitchFamily="18" charset="0"/>
                <a:cs typeface="Times New Roman" panose="02020603050405020304" pitchFamily="18" charset="0"/>
              </a:rPr>
              <a:t>ortic </a:t>
            </a:r>
            <a:r>
              <a:rPr lang="en-US" dirty="0">
                <a:latin typeface="Times New Roman" panose="02020603050405020304" pitchFamily="18" charset="0"/>
                <a:cs typeface="Times New Roman" panose="02020603050405020304" pitchFamily="18" charset="0"/>
              </a:rPr>
              <a:t>cross-clamping, including furosemide, </a:t>
            </a:r>
            <a:r>
              <a:rPr lang="en-US" dirty="0" err="1">
                <a:latin typeface="Times New Roman" panose="02020603050405020304" pitchFamily="18" charset="0"/>
                <a:cs typeface="Times New Roman" panose="02020603050405020304" pitchFamily="18" charset="0"/>
              </a:rPr>
              <a:t>mannitol</a:t>
            </a:r>
            <a:r>
              <a:rPr lang="en-US" dirty="0">
                <a:latin typeface="Times New Roman" panose="02020603050405020304" pitchFamily="18" charset="0"/>
                <a:cs typeface="Times New Roman" panose="02020603050405020304" pitchFamily="18" charset="0"/>
              </a:rPr>
              <a:t>, dopamine, and </a:t>
            </a:r>
            <a:r>
              <a:rPr lang="en-US" dirty="0" err="1">
                <a:latin typeface="Times New Roman" panose="02020603050405020304" pitchFamily="18" charset="0"/>
                <a:cs typeface="Times New Roman" panose="02020603050405020304" pitchFamily="18" charset="0"/>
              </a:rPr>
              <a:t>acetylcysteine</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Fenoldopam</a:t>
            </a:r>
            <a:r>
              <a:rPr lang="en-US" dirty="0">
                <a:latin typeface="Times New Roman" panose="02020603050405020304" pitchFamily="18" charset="0"/>
                <a:cs typeface="Times New Roman" panose="02020603050405020304" pitchFamily="18" charset="0"/>
              </a:rPr>
              <a:t>, a selective dopamine receptor antagonist, was thought to hold promise for renal protection based on its ability to augment renal blood flow in normotensive human </a:t>
            </a:r>
            <a:r>
              <a:rPr lang="en-US" dirty="0" smtClean="0">
                <a:latin typeface="Times New Roman" panose="02020603050405020304" pitchFamily="18" charset="0"/>
                <a:cs typeface="Times New Roman" panose="02020603050405020304" pitchFamily="18" charset="0"/>
              </a:rPr>
              <a:t>volunteers.</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Selective renal perfusion using cold hyperosmolar crystalloid, </a:t>
            </a:r>
            <a:r>
              <a:rPr lang="en-US" dirty="0" err="1">
                <a:latin typeface="Times New Roman" panose="02020603050405020304" pitchFamily="18" charset="0"/>
                <a:cs typeface="Times New Roman" panose="02020603050405020304" pitchFamily="18" charset="0"/>
              </a:rPr>
              <a:t>histidine</a:t>
            </a:r>
            <a:r>
              <a:rPr lang="en-US" dirty="0">
                <a:latin typeface="Times New Roman" panose="02020603050405020304" pitchFamily="18" charset="0"/>
                <a:cs typeface="Times New Roman" panose="02020603050405020304" pitchFamily="18" charset="0"/>
              </a:rPr>
              <a:t>–tryptophan–</a:t>
            </a:r>
            <a:r>
              <a:rPr lang="en-US" dirty="0" err="1">
                <a:latin typeface="Times New Roman" panose="02020603050405020304" pitchFamily="18" charset="0"/>
                <a:cs typeface="Times New Roman" panose="02020603050405020304" pitchFamily="18" charset="0"/>
              </a:rPr>
              <a:t>ketoglutarate</a:t>
            </a:r>
            <a:r>
              <a:rPr lang="en-US" dirty="0">
                <a:latin typeface="Times New Roman" panose="02020603050405020304" pitchFamily="18" charset="0"/>
                <a:cs typeface="Times New Roman" panose="02020603050405020304" pitchFamily="18" charset="0"/>
              </a:rPr>
              <a:t> (HTK) solution, or saline with </a:t>
            </a:r>
            <a:r>
              <a:rPr lang="en-US" dirty="0" err="1">
                <a:latin typeface="Times New Roman" panose="02020603050405020304" pitchFamily="18" charset="0"/>
                <a:cs typeface="Times New Roman" panose="02020603050405020304" pitchFamily="18" charset="0"/>
              </a:rPr>
              <a:t>mannitol</a:t>
            </a:r>
            <a:r>
              <a:rPr lang="en-US" dirty="0">
                <a:latin typeface="Times New Roman" panose="02020603050405020304" pitchFamily="18" charset="0"/>
                <a:cs typeface="Times New Roman" panose="02020603050405020304" pitchFamily="18" charset="0"/>
              </a:rPr>
              <a:t> and methylprednisolone have been associated with improved renal outcomes following the repair of </a:t>
            </a:r>
            <a:r>
              <a:rPr lang="en-US" dirty="0" err="1">
                <a:latin typeface="Times New Roman" panose="02020603050405020304" pitchFamily="18" charset="0"/>
                <a:cs typeface="Times New Roman" panose="02020603050405020304" pitchFamily="18" charset="0"/>
              </a:rPr>
              <a:t>juxtarenal</a:t>
            </a:r>
            <a:r>
              <a:rPr lang="en-US" dirty="0">
                <a:latin typeface="Times New Roman" panose="02020603050405020304" pitchFamily="18" charset="0"/>
                <a:cs typeface="Times New Roman" panose="02020603050405020304" pitchFamily="18" charset="0"/>
              </a:rPr>
              <a:t> AAA requiring suprarenal </a:t>
            </a:r>
            <a:r>
              <a:rPr lang="en-US" dirty="0" smtClean="0">
                <a:latin typeface="Times New Roman" panose="02020603050405020304" pitchFamily="18" charset="0"/>
                <a:cs typeface="Times New Roman" panose="02020603050405020304" pitchFamily="18" charset="0"/>
              </a:rPr>
              <a:t>clamping</a:t>
            </a:r>
            <a:r>
              <a:rPr lang="en-US" dirty="0" smtClean="0"/>
              <a:t>.</a:t>
            </a:r>
            <a:endParaRPr lang="en-US" dirty="0"/>
          </a:p>
        </p:txBody>
      </p:sp>
    </p:spTree>
    <p:extLst>
      <p:ext uri="{BB962C8B-B14F-4D97-AF65-F5344CB8AC3E}">
        <p14:creationId xmlns:p14="http://schemas.microsoft.com/office/powerpoint/2010/main" val="26966913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Renal protection strategies</a:t>
            </a:r>
          </a:p>
        </p:txBody>
      </p:sp>
      <p:pic>
        <p:nvPicPr>
          <p:cNvPr id="4" name="Content Placeholder 3"/>
          <p:cNvPicPr>
            <a:picLocks noGrp="1" noChangeAspect="1"/>
          </p:cNvPicPr>
          <p:nvPr>
            <p:ph idx="1"/>
          </p:nvPr>
        </p:nvPicPr>
        <p:blipFill>
          <a:blip r:embed="rId2"/>
          <a:stretch>
            <a:fillRect/>
          </a:stretch>
        </p:blipFill>
        <p:spPr>
          <a:xfrm>
            <a:off x="1613648" y="1264024"/>
            <a:ext cx="8216152" cy="5459505"/>
          </a:xfrm>
          <a:prstGeom prst="rect">
            <a:avLst/>
          </a:prstGeom>
        </p:spPr>
      </p:pic>
    </p:spTree>
    <p:extLst>
      <p:ext uri="{BB962C8B-B14F-4D97-AF65-F5344CB8AC3E}">
        <p14:creationId xmlns:p14="http://schemas.microsoft.com/office/powerpoint/2010/main" val="4283516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Spinal </a:t>
            </a:r>
            <a:r>
              <a:rPr lang="en-US" dirty="0"/>
              <a:t>cord</a:t>
            </a:r>
            <a:endParaRPr lang="en-US" dirty="0"/>
          </a:p>
        </p:txBody>
      </p:sp>
      <p:sp>
        <p:nvSpPr>
          <p:cNvPr id="3" name="Content Placeholder 2"/>
          <p:cNvSpPr>
            <a:spLocks noGrp="1"/>
          </p:cNvSpPr>
          <p:nvPr>
            <p:ph idx="1"/>
          </p:nvPr>
        </p:nvSpPr>
        <p:spPr/>
        <p:txBody>
          <a:bodyPr>
            <a:normAutofit lnSpcReduction="10000"/>
          </a:bodyPr>
          <a:lstStyle/>
          <a:p>
            <a:r>
              <a:rPr lang="en-US" dirty="0" smtClean="0"/>
              <a:t>The </a:t>
            </a:r>
            <a:r>
              <a:rPr lang="en-US" dirty="0"/>
              <a:t>blood flow to the spinal cord may be compromised during surgery involving the descending aorta. During the </a:t>
            </a:r>
            <a:r>
              <a:rPr lang="en-US" dirty="0" smtClean="0"/>
              <a:t>time of aortic </a:t>
            </a:r>
            <a:r>
              <a:rPr lang="en-US" dirty="0"/>
              <a:t>cross-clamping</a:t>
            </a:r>
            <a:r>
              <a:rPr lang="en-US" dirty="0" smtClean="0"/>
              <a:t>, the </a:t>
            </a:r>
            <a:r>
              <a:rPr lang="en-US" dirty="0" err="1"/>
              <a:t>spinalcord</a:t>
            </a:r>
            <a:r>
              <a:rPr lang="en-US" dirty="0"/>
              <a:t> perfusion relies on collateral blood flow. </a:t>
            </a:r>
            <a:endParaRPr lang="en-US" dirty="0" smtClean="0"/>
          </a:p>
          <a:p>
            <a:r>
              <a:rPr lang="en-US" dirty="0" smtClean="0"/>
              <a:t>The </a:t>
            </a:r>
            <a:r>
              <a:rPr lang="en-US" dirty="0"/>
              <a:t>artery of </a:t>
            </a:r>
            <a:r>
              <a:rPr lang="en-US" dirty="0" err="1"/>
              <a:t>Adamkewicz</a:t>
            </a:r>
            <a:r>
              <a:rPr lang="en-US" dirty="0"/>
              <a:t> is one of the most distal feeding arteries to the spinal cord, and if this artery derives </a:t>
            </a:r>
            <a:r>
              <a:rPr lang="en-US" dirty="0" smtClean="0"/>
              <a:t>from that part of the aorta affected by the placement of the cross-clamp or repair itself</a:t>
            </a:r>
            <a:r>
              <a:rPr lang="en-US" dirty="0"/>
              <a:t>, </a:t>
            </a:r>
            <a:r>
              <a:rPr lang="en-US" dirty="0" smtClean="0"/>
              <a:t>then the </a:t>
            </a:r>
            <a:r>
              <a:rPr lang="en-US" dirty="0"/>
              <a:t>spinal cord is at the greatest risk for ischemia. </a:t>
            </a:r>
            <a:endParaRPr lang="en-US" dirty="0" smtClean="0"/>
          </a:p>
          <a:p>
            <a:r>
              <a:rPr lang="en-US" dirty="0" smtClean="0"/>
              <a:t>Like </a:t>
            </a:r>
            <a:r>
              <a:rPr lang="en-US" dirty="0"/>
              <a:t>other organs affected </a:t>
            </a:r>
            <a:r>
              <a:rPr lang="en-US" dirty="0" smtClean="0"/>
              <a:t>by aortic </a:t>
            </a:r>
            <a:r>
              <a:rPr lang="en-US" dirty="0"/>
              <a:t>cross-clamping, the degree of injury inflicted on the spinal cord correlates with the duration of the limited blood flow. </a:t>
            </a:r>
          </a:p>
        </p:txBody>
      </p:sp>
      <p:sp>
        <p:nvSpPr>
          <p:cNvPr id="4" name="Rounded Rectangle 3"/>
          <p:cNvSpPr/>
          <p:nvPr/>
        </p:nvSpPr>
        <p:spPr>
          <a:xfrm>
            <a:off x="1613646" y="6024282"/>
            <a:ext cx="9740153" cy="5782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RS A. The effects of blood flow and anoxia on spinal cardiovascular centers. Am J Physiol 1945;143(143):698e708.</a:t>
            </a:r>
          </a:p>
        </p:txBody>
      </p:sp>
    </p:spTree>
    <p:extLst>
      <p:ext uri="{BB962C8B-B14F-4D97-AF65-F5344CB8AC3E}">
        <p14:creationId xmlns:p14="http://schemas.microsoft.com/office/powerpoint/2010/main" val="3888535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Neuro protection strategies</a:t>
            </a:r>
          </a:p>
        </p:txBody>
      </p:sp>
      <p:pic>
        <p:nvPicPr>
          <p:cNvPr id="4" name="Content Placeholder 3"/>
          <p:cNvPicPr>
            <a:picLocks noGrp="1" noChangeAspect="1"/>
          </p:cNvPicPr>
          <p:nvPr>
            <p:ph idx="1"/>
          </p:nvPr>
        </p:nvPicPr>
        <p:blipFill>
          <a:blip r:embed="rId2"/>
          <a:stretch>
            <a:fillRect/>
          </a:stretch>
        </p:blipFill>
        <p:spPr>
          <a:xfrm>
            <a:off x="5356074" y="2013883"/>
            <a:ext cx="5782912" cy="4351338"/>
          </a:xfrm>
          <a:prstGeom prst="rect">
            <a:avLst/>
          </a:prstGeom>
        </p:spPr>
      </p:pic>
      <p:sp>
        <p:nvSpPr>
          <p:cNvPr id="5" name="Rectangle 4"/>
          <p:cNvSpPr/>
          <p:nvPr/>
        </p:nvSpPr>
        <p:spPr>
          <a:xfrm>
            <a:off x="838200" y="2861119"/>
            <a:ext cx="4589929" cy="1754326"/>
          </a:xfrm>
          <a:prstGeom prst="rect">
            <a:avLst/>
          </a:prstGeom>
        </p:spPr>
        <p:txBody>
          <a:bodyPr wrap="square">
            <a:spAutoFit/>
          </a:bodyPr>
          <a:lstStyle/>
          <a:p>
            <a:r>
              <a:rPr lang="en-US" dirty="0"/>
              <a:t>Spinal ischemia common in</a:t>
            </a:r>
          </a:p>
          <a:p>
            <a:pPr lvl="1"/>
            <a:r>
              <a:rPr lang="en-US" dirty="0"/>
              <a:t>Thoracic &gt; </a:t>
            </a:r>
            <a:r>
              <a:rPr lang="en-US" dirty="0" err="1"/>
              <a:t>supraceliac</a:t>
            </a:r>
            <a:r>
              <a:rPr lang="en-US" dirty="0"/>
              <a:t> &gt; </a:t>
            </a:r>
            <a:r>
              <a:rPr lang="en-US" dirty="0" err="1"/>
              <a:t>infrarenal</a:t>
            </a:r>
            <a:endParaRPr lang="en-US" dirty="0"/>
          </a:p>
          <a:p>
            <a:pPr lvl="1"/>
            <a:r>
              <a:rPr lang="en-US" b="1" dirty="0">
                <a:solidFill>
                  <a:srgbClr val="FF0000"/>
                </a:solidFill>
              </a:rPr>
              <a:t>Aortic clamp time &gt;60min</a:t>
            </a:r>
          </a:p>
          <a:p>
            <a:pPr lvl="1"/>
            <a:r>
              <a:rPr lang="en-US" dirty="0"/>
              <a:t>Hypotension </a:t>
            </a:r>
          </a:p>
          <a:p>
            <a:pPr lvl="1"/>
            <a:r>
              <a:rPr lang="en-US" dirty="0"/>
              <a:t>Emergency procedures</a:t>
            </a:r>
          </a:p>
          <a:p>
            <a:pPr lvl="1"/>
            <a:r>
              <a:rPr lang="en-US" dirty="0"/>
              <a:t>Recurrent aortic aneurysm surgery</a:t>
            </a:r>
          </a:p>
        </p:txBody>
      </p:sp>
    </p:spTree>
    <p:extLst>
      <p:ext uri="{BB962C8B-B14F-4D97-AF65-F5344CB8AC3E}">
        <p14:creationId xmlns:p14="http://schemas.microsoft.com/office/powerpoint/2010/main" val="20518813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Intestine</a:t>
            </a:r>
            <a:endParaRPr lang="en-US" dirty="0"/>
          </a:p>
        </p:txBody>
      </p:sp>
      <p:sp>
        <p:nvSpPr>
          <p:cNvPr id="3" name="Content Placeholder 2"/>
          <p:cNvSpPr>
            <a:spLocks noGrp="1"/>
          </p:cNvSpPr>
          <p:nvPr>
            <p:ph idx="1"/>
          </p:nvPr>
        </p:nvSpPr>
        <p:spPr/>
        <p:txBody>
          <a:bodyPr>
            <a:noAutofit/>
          </a:bodyPr>
          <a:lstStyle/>
          <a:p>
            <a:r>
              <a:rPr lang="en-US" sz="2000" dirty="0" smtClean="0">
                <a:latin typeface="Times New Roman" panose="02020603050405020304" pitchFamily="18" charset="0"/>
                <a:cs typeface="Times New Roman" panose="02020603050405020304" pitchFamily="18" charset="0"/>
              </a:rPr>
              <a:t>Depending on the </a:t>
            </a:r>
            <a:r>
              <a:rPr lang="en-US" sz="2000" dirty="0">
                <a:latin typeface="Times New Roman" panose="02020603050405020304" pitchFamily="18" charset="0"/>
                <a:cs typeface="Times New Roman" panose="02020603050405020304" pitchFamily="18" charset="0"/>
              </a:rPr>
              <a:t>location of aortic cross-clamping, the intestine may be at risk for ischemic injury. In particular, </a:t>
            </a:r>
            <a:r>
              <a:rPr lang="en-US" sz="2000" dirty="0" err="1">
                <a:latin typeface="Times New Roman" panose="02020603050405020304" pitchFamily="18" charset="0"/>
                <a:cs typeface="Times New Roman" panose="02020603050405020304" pitchFamily="18" charset="0"/>
              </a:rPr>
              <a:t>supramesenteric</a:t>
            </a:r>
            <a:r>
              <a:rPr lang="en-US" sz="2000" dirty="0">
                <a:latin typeface="Times New Roman" panose="02020603050405020304" pitchFamily="18" charset="0"/>
                <a:cs typeface="Times New Roman" panose="02020603050405020304" pitchFamily="18" charset="0"/>
              </a:rPr>
              <a:t>/</a:t>
            </a:r>
            <a:r>
              <a:rPr lang="en-US" sz="2000" dirty="0" err="1">
                <a:latin typeface="Times New Roman" panose="02020603050405020304" pitchFamily="18" charset="0"/>
                <a:cs typeface="Times New Roman" panose="02020603050405020304" pitchFamily="18" charset="0"/>
              </a:rPr>
              <a:t>supraceliac</a:t>
            </a:r>
            <a:r>
              <a:rPr lang="en-US" sz="2000" dirty="0">
                <a:latin typeface="Times New Roman" panose="02020603050405020304" pitchFamily="18" charset="0"/>
                <a:cs typeface="Times New Roman" panose="02020603050405020304" pitchFamily="18" charset="0"/>
              </a:rPr>
              <a:t> cross-clamping can lead to a significant reduction in blood </a:t>
            </a:r>
            <a:r>
              <a:rPr lang="en-US" sz="2000" dirty="0" smtClean="0">
                <a:latin typeface="Times New Roman" panose="02020603050405020304" pitchFamily="18" charset="0"/>
                <a:cs typeface="Times New Roman" panose="02020603050405020304" pitchFamily="18" charset="0"/>
              </a:rPr>
              <a:t>flow </a:t>
            </a:r>
            <a:r>
              <a:rPr lang="en-US" sz="2000" dirty="0">
                <a:latin typeface="Times New Roman" panose="02020603050405020304" pitchFamily="18" charset="0"/>
                <a:cs typeface="Times New Roman" panose="02020603050405020304" pitchFamily="18" charset="0"/>
              </a:rPr>
              <a:t>to the gut</a:t>
            </a:r>
            <a:r>
              <a:rPr lang="en-US" sz="2000" dirty="0" smtClean="0">
                <a:latin typeface="Times New Roman" panose="02020603050405020304" pitchFamily="18" charset="0"/>
                <a:cs typeface="Times New Roman" panose="02020603050405020304" pitchFamily="18" charset="0"/>
              </a:rPr>
              <a:t>.</a:t>
            </a:r>
          </a:p>
          <a:p>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As part of the </a:t>
            </a:r>
            <a:r>
              <a:rPr lang="en-US" sz="2000" dirty="0" smtClean="0">
                <a:latin typeface="Times New Roman" panose="02020603050405020304" pitchFamily="18" charset="0"/>
                <a:cs typeface="Times New Roman" panose="02020603050405020304" pitchFamily="18" charset="0"/>
              </a:rPr>
              <a:t>open aortic aneurysm repair</a:t>
            </a:r>
            <a:r>
              <a:rPr lang="en-US" sz="2000" dirty="0">
                <a:latin typeface="Times New Roman" panose="02020603050405020304" pitchFamily="18" charset="0"/>
                <a:cs typeface="Times New Roman" panose="02020603050405020304" pitchFamily="18" charset="0"/>
              </a:rPr>
              <a:t>, the inferior mesenteric artery (IMA) and the </a:t>
            </a:r>
            <a:r>
              <a:rPr lang="en-US" sz="2000" dirty="0" err="1">
                <a:latin typeface="Times New Roman" panose="02020603050405020304" pitchFamily="18" charset="0"/>
                <a:cs typeface="Times New Roman" panose="02020603050405020304" pitchFamily="18" charset="0"/>
              </a:rPr>
              <a:t>hypogastric</a:t>
            </a:r>
            <a:r>
              <a:rPr lang="en-US" sz="2000" dirty="0">
                <a:latin typeface="Times New Roman" panose="02020603050405020304" pitchFamily="18" charset="0"/>
                <a:cs typeface="Times New Roman" panose="02020603050405020304" pitchFamily="18" charset="0"/>
              </a:rPr>
              <a:t> artery are often sacrificed </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putting the patient at risk of developing colorectal ischemia. The incidence of colorectal ischemia is </a:t>
            </a:r>
            <a:r>
              <a:rPr lang="en-US" sz="2000" dirty="0" smtClean="0">
                <a:latin typeface="Times New Roman" panose="02020603050405020304" pitchFamily="18" charset="0"/>
                <a:cs typeface="Times New Roman" panose="02020603050405020304" pitchFamily="18" charset="0"/>
              </a:rPr>
              <a:t>4.5</a:t>
            </a:r>
            <a:r>
              <a:rPr lang="en-US" sz="2000" dirty="0">
                <a:latin typeface="Times New Roman" panose="02020603050405020304" pitchFamily="18" charset="0"/>
                <a:cs typeface="Times New Roman" panose="02020603050405020304" pitchFamily="18" charset="0"/>
              </a:rPr>
              <a:t>% during elective cases </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and up to 17% during emergent open aortic </a:t>
            </a:r>
            <a:r>
              <a:rPr lang="en-US" sz="2000" dirty="0" smtClean="0">
                <a:latin typeface="Times New Roman" panose="02020603050405020304" pitchFamily="18" charset="0"/>
                <a:cs typeface="Times New Roman" panose="02020603050405020304" pitchFamily="18" charset="0"/>
              </a:rPr>
              <a:t>repairs. </a:t>
            </a:r>
          </a:p>
          <a:p>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severity can range from ulcerations and superficial necrosis to </a:t>
            </a:r>
            <a:r>
              <a:rPr lang="en-US" sz="2000" dirty="0" err="1">
                <a:latin typeface="Times New Roman" panose="02020603050405020304" pitchFamily="18" charset="0"/>
                <a:cs typeface="Times New Roman" panose="02020603050405020304" pitchFamily="18" charset="0"/>
              </a:rPr>
              <a:t>transmural</a:t>
            </a:r>
            <a:r>
              <a:rPr lang="en-US" sz="2000" dirty="0">
                <a:latin typeface="Times New Roman" panose="02020603050405020304" pitchFamily="18" charset="0"/>
                <a:cs typeface="Times New Roman" panose="02020603050405020304" pitchFamily="18" charset="0"/>
              </a:rPr>
              <a:t> gangrene of the colon and rectum. Perioperative mortality of colorectal ischemia can be as high as 31% </a:t>
            </a:r>
            <a:r>
              <a:rPr lang="en-US" sz="2000" dirty="0" smtClean="0">
                <a:latin typeface="Times New Roman" panose="02020603050405020304" pitchFamily="18" charset="0"/>
                <a:cs typeface="Times New Roman" panose="02020603050405020304" pitchFamily="18" charset="0"/>
              </a:rPr>
              <a:t>. </a:t>
            </a:r>
          </a:p>
          <a:p>
            <a:r>
              <a:rPr lang="en-US" sz="2000" dirty="0" smtClean="0">
                <a:latin typeface="Times New Roman" panose="02020603050405020304" pitchFamily="18" charset="0"/>
                <a:cs typeface="Times New Roman" panose="02020603050405020304" pitchFamily="18" charset="0"/>
              </a:rPr>
              <a:t>Intestinal </a:t>
            </a:r>
            <a:r>
              <a:rPr lang="en-US" sz="2000" dirty="0">
                <a:latin typeface="Times New Roman" panose="02020603050405020304" pitchFamily="18" charset="0"/>
                <a:cs typeface="Times New Roman" panose="02020603050405020304" pitchFamily="18" charset="0"/>
              </a:rPr>
              <a:t>tonometry measuring intraluminal PCO2 as a surrogate of mucosal CO2 is a reliable predictor for the occurrence of intestinal ischemia and can be used </a:t>
            </a:r>
            <a:r>
              <a:rPr lang="en-US" sz="2000" dirty="0" err="1">
                <a:latin typeface="Times New Roman" panose="02020603050405020304" pitchFamily="18" charset="0"/>
                <a:cs typeface="Times New Roman" panose="02020603050405020304" pitchFamily="18" charset="0"/>
              </a:rPr>
              <a:t>intraoperatively</a:t>
            </a:r>
            <a:r>
              <a:rPr lang="en-US" sz="2000" dirty="0">
                <a:latin typeface="Times New Roman" panose="02020603050405020304" pitchFamily="18" charset="0"/>
                <a:cs typeface="Times New Roman" panose="02020603050405020304" pitchFamily="18" charset="0"/>
              </a:rPr>
              <a:t>. </a:t>
            </a:r>
            <a:endParaRPr lang="en-US" sz="2000" dirty="0" smtClean="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Furthermore</a:t>
            </a:r>
            <a:r>
              <a:rPr lang="en-US" sz="2000" dirty="0">
                <a:latin typeface="Times New Roman" panose="02020603050405020304" pitchFamily="18" charset="0"/>
                <a:cs typeface="Times New Roman" panose="02020603050405020304" pitchFamily="18" charset="0"/>
              </a:rPr>
              <a:t>, temporary interruption of the blood flow to the gut puts the intestine at risk of developing ischemia-reperfusion </a:t>
            </a:r>
            <a:r>
              <a:rPr lang="en-US" sz="2000" dirty="0" smtClean="0">
                <a:latin typeface="Times New Roman" panose="02020603050405020304" pitchFamily="18" charset="0"/>
                <a:cs typeface="Times New Roman" panose="02020603050405020304" pitchFamily="18" charset="0"/>
              </a:rPr>
              <a:t>injury, </a:t>
            </a:r>
            <a:r>
              <a:rPr lang="en-US" sz="2000" dirty="0">
                <a:latin typeface="Times New Roman" panose="02020603050405020304" pitchFamily="18" charset="0"/>
                <a:cs typeface="Times New Roman" panose="02020603050405020304" pitchFamily="18" charset="0"/>
              </a:rPr>
              <a:t>thus contributing to the overall inflammatory processes that occur after aortic cross-clamping.</a:t>
            </a:r>
          </a:p>
        </p:txBody>
      </p:sp>
      <p:sp>
        <p:nvSpPr>
          <p:cNvPr id="4" name="Rounded Rectangle 3"/>
          <p:cNvSpPr/>
          <p:nvPr/>
        </p:nvSpPr>
        <p:spPr>
          <a:xfrm>
            <a:off x="838200" y="6311900"/>
            <a:ext cx="10515599" cy="63201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a:latin typeface="Times New Roman" panose="02020603050405020304" pitchFamily="18" charset="0"/>
                <a:cs typeface="Times New Roman" panose="02020603050405020304" pitchFamily="18" charset="0"/>
              </a:rPr>
              <a:t>Bast</a:t>
            </a:r>
            <a:r>
              <a:rPr lang="en-US" sz="1600" dirty="0">
                <a:latin typeface="Times New Roman" panose="02020603050405020304" pitchFamily="18" charset="0"/>
                <a:cs typeface="Times New Roman" panose="02020603050405020304" pitchFamily="18" charset="0"/>
              </a:rPr>
              <a:t> TJ, van der </a:t>
            </a:r>
            <a:r>
              <a:rPr lang="en-US" sz="1600" dirty="0" err="1">
                <a:latin typeface="Times New Roman" panose="02020603050405020304" pitchFamily="18" charset="0"/>
                <a:cs typeface="Times New Roman" panose="02020603050405020304" pitchFamily="18" charset="0"/>
              </a:rPr>
              <a:t>Biezen</a:t>
            </a:r>
            <a:r>
              <a:rPr lang="en-US" sz="1600" dirty="0">
                <a:latin typeface="Times New Roman" panose="02020603050405020304" pitchFamily="18" charset="0"/>
                <a:cs typeface="Times New Roman" panose="02020603050405020304" pitchFamily="18" charset="0"/>
              </a:rPr>
              <a:t> JJ, </a:t>
            </a:r>
            <a:r>
              <a:rPr lang="en-US" sz="1600" dirty="0" err="1">
                <a:latin typeface="Times New Roman" panose="02020603050405020304" pitchFamily="18" charset="0"/>
                <a:cs typeface="Times New Roman" panose="02020603050405020304" pitchFamily="18" charset="0"/>
              </a:rPr>
              <a:t>Scherpenisse</a:t>
            </a:r>
            <a:r>
              <a:rPr lang="en-US" sz="1600" dirty="0">
                <a:latin typeface="Times New Roman" panose="02020603050405020304" pitchFamily="18" charset="0"/>
                <a:cs typeface="Times New Roman" panose="02020603050405020304" pitchFamily="18" charset="0"/>
              </a:rPr>
              <a:t> J, et al. </a:t>
            </a:r>
            <a:r>
              <a:rPr lang="en-US" sz="1600" dirty="0" err="1">
                <a:latin typeface="Times New Roman" panose="02020603050405020304" pitchFamily="18" charset="0"/>
                <a:cs typeface="Times New Roman" panose="02020603050405020304" pitchFamily="18" charset="0"/>
              </a:rPr>
              <a:t>Ischaemic</a:t>
            </a:r>
            <a:r>
              <a:rPr lang="en-US" sz="1600" dirty="0">
                <a:latin typeface="Times New Roman" panose="02020603050405020304" pitchFamily="18" charset="0"/>
                <a:cs typeface="Times New Roman" panose="02020603050405020304" pitchFamily="18" charset="0"/>
              </a:rPr>
              <a:t> disease of the colon and rectum after surgery for abdominal aortic aneurysm: a prospective study of the incidence and risk factors. </a:t>
            </a:r>
            <a:r>
              <a:rPr lang="en-US" sz="1600" dirty="0" err="1">
                <a:latin typeface="Times New Roman" panose="02020603050405020304" pitchFamily="18" charset="0"/>
                <a:cs typeface="Times New Roman" panose="02020603050405020304" pitchFamily="18" charset="0"/>
              </a:rPr>
              <a:t>Eur</a:t>
            </a:r>
            <a:r>
              <a:rPr lang="en-US" sz="1600" dirty="0">
                <a:latin typeface="Times New Roman" panose="02020603050405020304" pitchFamily="18" charset="0"/>
                <a:cs typeface="Times New Roman" panose="02020603050405020304" pitchFamily="18" charset="0"/>
              </a:rPr>
              <a:t> J </a:t>
            </a:r>
            <a:r>
              <a:rPr lang="en-US" sz="1600" dirty="0" err="1">
                <a:latin typeface="Times New Roman" panose="02020603050405020304" pitchFamily="18" charset="0"/>
                <a:cs typeface="Times New Roman" panose="02020603050405020304" pitchFamily="18" charset="0"/>
              </a:rPr>
              <a:t>Vasc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Surg</a:t>
            </a:r>
            <a:r>
              <a:rPr lang="en-US" sz="1600" dirty="0">
                <a:latin typeface="Times New Roman" panose="02020603050405020304" pitchFamily="18" charset="0"/>
                <a:cs typeface="Times New Roman" panose="02020603050405020304" pitchFamily="18" charset="0"/>
              </a:rPr>
              <a:t> 1990;4(3):253e7</a:t>
            </a:r>
            <a:r>
              <a:rPr lang="en-US" dirty="0"/>
              <a:t>.</a:t>
            </a:r>
          </a:p>
        </p:txBody>
      </p:sp>
    </p:spTree>
    <p:extLst>
      <p:ext uri="{BB962C8B-B14F-4D97-AF65-F5344CB8AC3E}">
        <p14:creationId xmlns:p14="http://schemas.microsoft.com/office/powerpoint/2010/main" val="15557787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SIRS</a:t>
            </a:r>
            <a:endParaRPr lang="en-US" dirty="0"/>
          </a:p>
        </p:txBody>
      </p:sp>
      <p:sp>
        <p:nvSpPr>
          <p:cNvPr id="3" name="Content Placeholder 2"/>
          <p:cNvSpPr>
            <a:spLocks noGrp="1"/>
          </p:cNvSpPr>
          <p:nvPr>
            <p:ph idx="1"/>
          </p:nvPr>
        </p:nvSpPr>
        <p:spPr/>
        <p:txBody>
          <a:bodyPr>
            <a:normAutofit fontScale="85000" lnSpcReduction="20000"/>
          </a:bodyPr>
          <a:lstStyle/>
          <a:p>
            <a:r>
              <a:rPr lang="en-US" dirty="0">
                <a:latin typeface="Times New Roman" panose="02020603050405020304" pitchFamily="18" charset="0"/>
                <a:cs typeface="Times New Roman" panose="02020603050405020304" pitchFamily="18" charset="0"/>
              </a:rPr>
              <a:t>Systemic inflammatory response is considered to be the precursor of morbidity and mortality after open </a:t>
            </a:r>
            <a:r>
              <a:rPr lang="en-US" dirty="0" smtClean="0">
                <a:latin typeface="Times New Roman" panose="02020603050405020304" pitchFamily="18" charset="0"/>
                <a:cs typeface="Times New Roman" panose="02020603050405020304" pitchFamily="18" charset="0"/>
              </a:rPr>
              <a:t>repair.</a:t>
            </a: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inflammatory response is higher in patients presenting for RAAA repair compared to patients presenting for elective AAA repair and the levels of inflammatory mediators correlate with the development of acute respiratory distress syndrome and </a:t>
            </a:r>
            <a:r>
              <a:rPr lang="en-US" dirty="0" err="1">
                <a:latin typeface="Times New Roman" panose="02020603050405020304" pitchFamily="18" charset="0"/>
                <a:cs typeface="Times New Roman" panose="02020603050405020304" pitchFamily="18" charset="0"/>
              </a:rPr>
              <a:t>multiorgan</a:t>
            </a:r>
            <a:r>
              <a:rPr lang="en-US" dirty="0">
                <a:latin typeface="Times New Roman" panose="02020603050405020304" pitchFamily="18" charset="0"/>
                <a:cs typeface="Times New Roman" panose="02020603050405020304" pitchFamily="18" charset="0"/>
              </a:rPr>
              <a:t> failure (MOF).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Operative </a:t>
            </a:r>
            <a:r>
              <a:rPr lang="en-US" dirty="0">
                <a:latin typeface="Times New Roman" panose="02020603050405020304" pitchFamily="18" charset="0"/>
                <a:cs typeface="Times New Roman" panose="02020603050405020304" pitchFamily="18" charset="0"/>
              </a:rPr>
              <a:t>mortality following ruptured AAA repair may be divided into early and late deaths. The most frequent cause of early death is hemorrhagic shock while up to 90% of deaths after 24 h are caused by MOF</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SIRS arises from the response to extensive surgical trauma, the release of vasoactive agents due to bowel manipulation and mesenteric traction, response to graft material, intestinal ischemia from intraoperative hypotension, aortic clamping and ligation of inferior mesenteric artery, ischemia-reperfusion injury, blood transfusions, which alter cytokine production, and cytokines released from the mural thrombus.</a:t>
            </a:r>
          </a:p>
          <a:p>
            <a:endParaRPr lang="en-US" dirty="0"/>
          </a:p>
        </p:txBody>
      </p:sp>
    </p:spTree>
    <p:extLst>
      <p:ext uri="{BB962C8B-B14F-4D97-AF65-F5344CB8AC3E}">
        <p14:creationId xmlns:p14="http://schemas.microsoft.com/office/powerpoint/2010/main" val="7012163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SIRS</a:t>
            </a:r>
            <a:endParaRPr lang="en-US" dirty="0"/>
          </a:p>
        </p:txBody>
      </p:sp>
      <p:sp>
        <p:nvSpPr>
          <p:cNvPr id="3" name="Content Placeholder 2"/>
          <p:cNvSpPr>
            <a:spLocks noGrp="1"/>
          </p:cNvSpPr>
          <p:nvPr>
            <p:ph idx="1"/>
          </p:nvPr>
        </p:nvSpPr>
        <p:spPr/>
        <p:txBody>
          <a:bodyPr>
            <a:normAutofit fontScale="85000" lnSpcReduction="10000"/>
          </a:bodyPr>
          <a:lstStyle/>
          <a:p>
            <a:r>
              <a:rPr lang="en-US" dirty="0"/>
              <a:t>Endotoxin, which has been implicated as the trigger for the inflammatory response, can be released directly from bowel ischemia-reperfusion or indirectly through the release of inflammatory mediators after lower limb </a:t>
            </a:r>
            <a:r>
              <a:rPr lang="en-US" dirty="0" smtClean="0"/>
              <a:t>reperfusion.</a:t>
            </a:r>
          </a:p>
          <a:p>
            <a:r>
              <a:rPr lang="en-US" dirty="0" smtClean="0"/>
              <a:t>The </a:t>
            </a:r>
            <a:r>
              <a:rPr lang="en-US" dirty="0"/>
              <a:t>clinically significant cytokines that are released include TNF-α, IL-1β, IL-6, and neutrophil CB 11b. IL-1β is a locally acting cytokine, which acts as a </a:t>
            </a:r>
            <a:r>
              <a:rPr lang="en-US" dirty="0" err="1"/>
              <a:t>pyrogen</a:t>
            </a:r>
            <a:r>
              <a:rPr lang="en-US" dirty="0"/>
              <a:t>, induces hypotension, activates and promotes leukocyte adherence, induces acute phase protein synthesis, and stimulates the secretion of IL-6. </a:t>
            </a:r>
            <a:endParaRPr lang="en-US" dirty="0" smtClean="0"/>
          </a:p>
          <a:p>
            <a:r>
              <a:rPr lang="en-US" dirty="0" smtClean="0"/>
              <a:t>Increased </a:t>
            </a:r>
            <a:r>
              <a:rPr lang="en-US" dirty="0"/>
              <a:t>IL-6 is the most consistent response to aortic surgery. It enables the neutrophils to release TNF-α and neutrophil CD11b, which, along with IL-6, have been implicated as mediators of SIRS and </a:t>
            </a:r>
            <a:r>
              <a:rPr lang="en-US" dirty="0" smtClean="0"/>
              <a:t>MOF.</a:t>
            </a:r>
            <a:r>
              <a:rPr lang="en-US" dirty="0"/>
              <a:t> </a:t>
            </a:r>
            <a:endParaRPr lang="en-US" dirty="0" smtClean="0"/>
          </a:p>
          <a:p>
            <a:r>
              <a:rPr lang="en-US" dirty="0" smtClean="0"/>
              <a:t>Excessive </a:t>
            </a:r>
            <a:r>
              <a:rPr lang="en-US" dirty="0"/>
              <a:t>manipulation in AAAs with intramural thrombi can lead to a clinical response similar to SIRS that is not seen in patients with small or no mural thrombi.</a:t>
            </a:r>
          </a:p>
          <a:p>
            <a:endParaRPr lang="en-US" dirty="0"/>
          </a:p>
        </p:txBody>
      </p:sp>
      <p:sp>
        <p:nvSpPr>
          <p:cNvPr id="4" name="Rounded Rectangle 3"/>
          <p:cNvSpPr/>
          <p:nvPr/>
        </p:nvSpPr>
        <p:spPr>
          <a:xfrm>
            <a:off x="838200" y="6082833"/>
            <a:ext cx="11022106" cy="6810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a:t>Gadaleta</a:t>
            </a:r>
            <a:r>
              <a:rPr lang="en-US" sz="1400" dirty="0"/>
              <a:t> D, </a:t>
            </a:r>
            <a:r>
              <a:rPr lang="en-US" sz="1400" dirty="0" err="1"/>
              <a:t>Fantini</a:t>
            </a:r>
            <a:r>
              <a:rPr lang="en-US" sz="1400" dirty="0"/>
              <a:t> GA, </a:t>
            </a:r>
            <a:r>
              <a:rPr lang="en-US" sz="1400" dirty="0" err="1"/>
              <a:t>Silane</a:t>
            </a:r>
            <a:r>
              <a:rPr lang="en-US" sz="1400" dirty="0"/>
              <a:t> MF, et al. Neutrophil leukotriene generation and pulmonary dysfunction after abdominal aortic aneurysm repair. Surgery 1994;116(5):847e52. [28] </a:t>
            </a:r>
            <a:r>
              <a:rPr lang="en-US" sz="1400" dirty="0" err="1"/>
              <a:t>Caty</a:t>
            </a:r>
            <a:r>
              <a:rPr lang="en-US" sz="1400" dirty="0"/>
              <a:t> MG, </a:t>
            </a:r>
            <a:r>
              <a:rPr lang="en-US" sz="1400" dirty="0" err="1"/>
              <a:t>Guice</a:t>
            </a:r>
            <a:r>
              <a:rPr lang="en-US" sz="1400" dirty="0"/>
              <a:t> KS, Oldham KT, et al. Evidence for tumor necrosis factor-induced pulmonary </a:t>
            </a:r>
            <a:r>
              <a:rPr lang="en-US" sz="1400" dirty="0" err="1"/>
              <a:t>microvascular</a:t>
            </a:r>
            <a:r>
              <a:rPr lang="en-US" sz="1400" dirty="0"/>
              <a:t> injury after intestinal ischemia-reperfusion injury. Ann </a:t>
            </a:r>
            <a:r>
              <a:rPr lang="en-US" sz="1400" dirty="0" err="1"/>
              <a:t>Surg</a:t>
            </a:r>
            <a:r>
              <a:rPr lang="en-US" sz="1400" dirty="0"/>
              <a:t> 1990;212(6):694e700</a:t>
            </a:r>
            <a:r>
              <a:rPr lang="en-US" dirty="0"/>
              <a:t>.</a:t>
            </a:r>
          </a:p>
        </p:txBody>
      </p:sp>
    </p:spTree>
    <p:extLst>
      <p:ext uri="{BB962C8B-B14F-4D97-AF65-F5344CB8AC3E}">
        <p14:creationId xmlns:p14="http://schemas.microsoft.com/office/powerpoint/2010/main" val="38471686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a:bodyPr>
          <a:lstStyle/>
          <a:p>
            <a:r>
              <a:rPr lang="en-US" dirty="0"/>
              <a:t>The temporary occlusion of the aorta and the subsequent reinstitution of blood flow to previously ischemic areas are the most critical steps during open aortic repair. </a:t>
            </a:r>
            <a:endParaRPr lang="en-US" dirty="0" smtClean="0"/>
          </a:p>
          <a:p>
            <a:r>
              <a:rPr lang="en-US" dirty="0" smtClean="0"/>
              <a:t>The </a:t>
            </a:r>
            <a:r>
              <a:rPr lang="en-US" dirty="0"/>
              <a:t>occlusion of the aorta will increase afterload and arterial blood pressure. </a:t>
            </a:r>
            <a:endParaRPr lang="en-US" dirty="0" smtClean="0"/>
          </a:p>
          <a:p>
            <a:r>
              <a:rPr lang="en-US" dirty="0" smtClean="0"/>
              <a:t>Cross-clamping </a:t>
            </a:r>
            <a:r>
              <a:rPr lang="en-US" dirty="0"/>
              <a:t>of the </a:t>
            </a:r>
            <a:r>
              <a:rPr lang="en-US" dirty="0" err="1"/>
              <a:t>supraceliac</a:t>
            </a:r>
            <a:r>
              <a:rPr lang="en-US" dirty="0"/>
              <a:t> aorta leads to blood volume shifts resulting in an increase in preload and cardiac output</a:t>
            </a:r>
            <a:r>
              <a:rPr lang="en-US" dirty="0" smtClean="0"/>
              <a:t>.</a:t>
            </a:r>
          </a:p>
          <a:p>
            <a:r>
              <a:rPr lang="en-US" dirty="0" smtClean="0"/>
              <a:t> </a:t>
            </a:r>
            <a:r>
              <a:rPr lang="en-US" dirty="0"/>
              <a:t>Clamping of the </a:t>
            </a:r>
            <a:r>
              <a:rPr lang="en-US" dirty="0" err="1"/>
              <a:t>infraceliac</a:t>
            </a:r>
            <a:r>
              <a:rPr lang="en-US" dirty="0"/>
              <a:t> aorta leads to less predictable shifts in blood volume and changes in cardiac output</a:t>
            </a:r>
            <a:r>
              <a:rPr lang="en-US" dirty="0" smtClean="0"/>
              <a:t>.</a:t>
            </a:r>
          </a:p>
        </p:txBody>
      </p:sp>
    </p:spTree>
    <p:extLst>
      <p:ext uri="{BB962C8B-B14F-4D97-AF65-F5344CB8AC3E}">
        <p14:creationId xmlns:p14="http://schemas.microsoft.com/office/powerpoint/2010/main" val="11413098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fontScale="92500" lnSpcReduction="10000"/>
          </a:bodyPr>
          <a:lstStyle/>
          <a:p>
            <a:r>
              <a:rPr lang="en-US" dirty="0"/>
              <a:t>During aortic cross clamping, many vasoactive substances and mediators are released further altering blood flow and hemodynamic parameters. </a:t>
            </a:r>
          </a:p>
          <a:p>
            <a:r>
              <a:rPr lang="en-US" dirty="0"/>
              <a:t>Release of the aortic cross-clamp is followed by shifts in blood volume as well as the release of </a:t>
            </a:r>
            <a:r>
              <a:rPr lang="en-US" dirty="0" err="1"/>
              <a:t>vasodilating</a:t>
            </a:r>
            <a:r>
              <a:rPr lang="en-US" dirty="0"/>
              <a:t> substances such as lactate, adenosine, and CO2, leading to central hypovolemia and hypotension.</a:t>
            </a:r>
          </a:p>
          <a:p>
            <a:r>
              <a:rPr lang="en-US" dirty="0"/>
              <a:t> Reinstitution of blood flow after unclamping also triggers an </a:t>
            </a:r>
            <a:r>
              <a:rPr lang="en-US" dirty="0" smtClean="0"/>
              <a:t>ischemia reperfusion </a:t>
            </a:r>
            <a:r>
              <a:rPr lang="en-US" dirty="0"/>
              <a:t>response.</a:t>
            </a:r>
          </a:p>
          <a:p>
            <a:r>
              <a:rPr lang="en-US" dirty="0"/>
              <a:t>The complex hemodynamic, </a:t>
            </a:r>
            <a:r>
              <a:rPr lang="en-US" dirty="0" err="1"/>
              <a:t>humoral</a:t>
            </a:r>
            <a:r>
              <a:rPr lang="en-US" dirty="0"/>
              <a:t> and inflammatory changes occurring during aortic clamping and after unclamping of the aorta can ultimate contribute to frequently observed postoperative complications like pulmonary dysfunction and acute kidney injury.</a:t>
            </a:r>
          </a:p>
          <a:p>
            <a:endParaRPr lang="en-US" dirty="0"/>
          </a:p>
        </p:txBody>
      </p:sp>
    </p:spTree>
    <p:extLst>
      <p:ext uri="{BB962C8B-B14F-4D97-AF65-F5344CB8AC3E}">
        <p14:creationId xmlns:p14="http://schemas.microsoft.com/office/powerpoint/2010/main" val="21144745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 home message </a:t>
            </a:r>
            <a:endParaRPr lang="en-US" dirty="0"/>
          </a:p>
        </p:txBody>
      </p:sp>
      <p:sp>
        <p:nvSpPr>
          <p:cNvPr id="3" name="Content Placeholder 2"/>
          <p:cNvSpPr>
            <a:spLocks noGrp="1"/>
          </p:cNvSpPr>
          <p:nvPr>
            <p:ph idx="1"/>
          </p:nvPr>
        </p:nvSpPr>
        <p:spPr/>
        <p:txBody>
          <a:bodyPr>
            <a:normAutofit fontScale="92500" lnSpcReduction="10000"/>
          </a:bodyPr>
          <a:lstStyle/>
          <a:p>
            <a:r>
              <a:rPr lang="en-US" dirty="0"/>
              <a:t>To avoid overloading the heart during aortic clamping, fluid administration before aortic clamping should be kept to a minimum</a:t>
            </a:r>
            <a:r>
              <a:rPr lang="en-US" dirty="0" smtClean="0"/>
              <a:t>.</a:t>
            </a:r>
          </a:p>
          <a:p>
            <a:r>
              <a:rPr lang="en-US" dirty="0" smtClean="0"/>
              <a:t> </a:t>
            </a:r>
            <a:r>
              <a:rPr lang="en-US" dirty="0"/>
              <a:t>Blood pressure during aortic clamping should be kept as high as the heart can tolerate to maintain collateral perfusion to areas distal to the aortic cross-clamp. </a:t>
            </a:r>
            <a:endParaRPr lang="en-US" dirty="0" smtClean="0"/>
          </a:p>
          <a:p>
            <a:r>
              <a:rPr lang="en-US" dirty="0" smtClean="0"/>
              <a:t>To </a:t>
            </a:r>
            <a:r>
              <a:rPr lang="en-US" dirty="0"/>
              <a:t>attenuate hypotension after unclamping, the clamp should be removed slowly from the aortic cross-clamp</a:t>
            </a:r>
            <a:r>
              <a:rPr lang="en-US" dirty="0" smtClean="0"/>
              <a:t>.</a:t>
            </a:r>
          </a:p>
          <a:p>
            <a:r>
              <a:rPr lang="en-US" dirty="0" smtClean="0"/>
              <a:t> </a:t>
            </a:r>
            <a:r>
              <a:rPr lang="en-US" dirty="0"/>
              <a:t>A fluid bolus and vasopressors should be administered as well. </a:t>
            </a:r>
            <a:endParaRPr lang="en-US" dirty="0" smtClean="0"/>
          </a:p>
          <a:p>
            <a:r>
              <a:rPr lang="en-US" dirty="0" smtClean="0"/>
              <a:t>Slow and gradual removal of the aortic cross-clamp and reperfusion with </a:t>
            </a:r>
            <a:r>
              <a:rPr lang="en-US" dirty="0" err="1"/>
              <a:t>normo</a:t>
            </a:r>
            <a:r>
              <a:rPr lang="en-US" dirty="0"/>
              <a:t>-oxygenated rather than hyper-oxygenated blood may help reduce the severity of ischemia-reperfusion injury.</a:t>
            </a:r>
          </a:p>
        </p:txBody>
      </p:sp>
    </p:spTree>
    <p:extLst>
      <p:ext uri="{BB962C8B-B14F-4D97-AF65-F5344CB8AC3E}">
        <p14:creationId xmlns:p14="http://schemas.microsoft.com/office/powerpoint/2010/main" val="5598558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Postoperative management</a:t>
            </a:r>
          </a:p>
        </p:txBody>
      </p:sp>
      <p:sp>
        <p:nvSpPr>
          <p:cNvPr id="3" name="Content Placeholder 2"/>
          <p:cNvSpPr>
            <a:spLocks noGrp="1"/>
          </p:cNvSpPr>
          <p:nvPr>
            <p:ph idx="1"/>
          </p:nvPr>
        </p:nvSpPr>
        <p:spPr/>
        <p:txBody>
          <a:bodyPr/>
          <a:lstStyle/>
          <a:p>
            <a:r>
              <a:rPr lang="en-US" dirty="0"/>
              <a:t>Routine ICU care</a:t>
            </a:r>
          </a:p>
          <a:p>
            <a:r>
              <a:rPr lang="en-US" dirty="0"/>
              <a:t>Ventilation strategy</a:t>
            </a:r>
          </a:p>
          <a:p>
            <a:r>
              <a:rPr lang="en-US" dirty="0"/>
              <a:t>ABG management</a:t>
            </a:r>
          </a:p>
          <a:p>
            <a:r>
              <a:rPr lang="en-US" dirty="0"/>
              <a:t>Temperature control</a:t>
            </a:r>
          </a:p>
          <a:p>
            <a:r>
              <a:rPr lang="en-US" dirty="0"/>
              <a:t>Anemia correction</a:t>
            </a:r>
          </a:p>
          <a:p>
            <a:r>
              <a:rPr lang="en-US" dirty="0"/>
              <a:t>Coagulation correction</a:t>
            </a:r>
          </a:p>
          <a:p>
            <a:r>
              <a:rPr lang="en-US" dirty="0"/>
              <a:t>Assess for need of dialysis</a:t>
            </a:r>
          </a:p>
          <a:p>
            <a:r>
              <a:rPr lang="en-US" sz="4000" b="1" dirty="0">
                <a:solidFill>
                  <a:srgbClr val="FF0000"/>
                </a:solidFill>
              </a:rPr>
              <a:t>Pain management</a:t>
            </a:r>
          </a:p>
          <a:p>
            <a:endParaRPr lang="en-US" dirty="0"/>
          </a:p>
        </p:txBody>
      </p:sp>
    </p:spTree>
    <p:extLst>
      <p:ext uri="{BB962C8B-B14F-4D97-AF65-F5344CB8AC3E}">
        <p14:creationId xmlns:p14="http://schemas.microsoft.com/office/powerpoint/2010/main" val="24838289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COMPLICATIONS</a:t>
            </a:r>
            <a:endParaRPr lang="en-US" dirty="0"/>
          </a:p>
        </p:txBody>
      </p:sp>
      <p:sp>
        <p:nvSpPr>
          <p:cNvPr id="3" name="Content Placeholder 2"/>
          <p:cNvSpPr>
            <a:spLocks noGrp="1"/>
          </p:cNvSpPr>
          <p:nvPr>
            <p:ph idx="1"/>
          </p:nvPr>
        </p:nvSpPr>
        <p:spPr/>
        <p:txBody>
          <a:bodyPr>
            <a:normAutofit fontScale="85000" lnSpcReduction="20000"/>
          </a:bodyPr>
          <a:lstStyle/>
          <a:p>
            <a:r>
              <a:rPr lang="en-US" dirty="0"/>
              <a:t>Renal dysfunction / Renal </a:t>
            </a:r>
            <a:r>
              <a:rPr lang="en-US" dirty="0" smtClean="0"/>
              <a:t>failure</a:t>
            </a:r>
          </a:p>
          <a:p>
            <a:r>
              <a:rPr lang="en-US" dirty="0" smtClean="0"/>
              <a:t>MI</a:t>
            </a:r>
          </a:p>
          <a:p>
            <a:r>
              <a:rPr lang="en-US" dirty="0" smtClean="0"/>
              <a:t>RESPIRATORY COMPLICATIONS</a:t>
            </a:r>
            <a:endParaRPr lang="en-US" dirty="0"/>
          </a:p>
          <a:p>
            <a:r>
              <a:rPr lang="en-US" dirty="0"/>
              <a:t>Coagulopathy / DIC</a:t>
            </a:r>
          </a:p>
          <a:p>
            <a:r>
              <a:rPr lang="en-US" dirty="0"/>
              <a:t>Visceral ischemia</a:t>
            </a:r>
          </a:p>
          <a:p>
            <a:r>
              <a:rPr lang="en-US" dirty="0"/>
              <a:t>Spinal cord ischemia</a:t>
            </a:r>
          </a:p>
          <a:p>
            <a:r>
              <a:rPr lang="en-US" dirty="0"/>
              <a:t>Lower limb ischemia</a:t>
            </a:r>
          </a:p>
          <a:p>
            <a:r>
              <a:rPr lang="en-US" dirty="0"/>
              <a:t>Anastomotic bleed</a:t>
            </a:r>
          </a:p>
          <a:p>
            <a:r>
              <a:rPr lang="en-US" dirty="0" err="1"/>
              <a:t>Aorto</a:t>
            </a:r>
            <a:r>
              <a:rPr lang="en-US" dirty="0"/>
              <a:t> Enteric Fistula</a:t>
            </a:r>
          </a:p>
          <a:p>
            <a:r>
              <a:rPr lang="en-US" dirty="0" smtClean="0"/>
              <a:t>MTP – Related complications </a:t>
            </a:r>
          </a:p>
          <a:p>
            <a:r>
              <a:rPr lang="en-US" dirty="0" smtClean="0"/>
              <a:t>ACS</a:t>
            </a:r>
            <a:endParaRPr lang="en-US" dirty="0"/>
          </a:p>
        </p:txBody>
      </p:sp>
    </p:spTree>
    <p:extLst>
      <p:ext uri="{BB962C8B-B14F-4D97-AF65-F5344CB8AC3E}">
        <p14:creationId xmlns:p14="http://schemas.microsoft.com/office/powerpoint/2010/main" val="757106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712694" y="2097741"/>
            <a:ext cx="10813973" cy="3886200"/>
          </a:xfrm>
          <a:prstGeom prst="rect">
            <a:avLst/>
          </a:prstGeom>
        </p:spPr>
      </p:pic>
    </p:spTree>
    <p:extLst>
      <p:ext uri="{BB962C8B-B14F-4D97-AF65-F5344CB8AC3E}">
        <p14:creationId xmlns:p14="http://schemas.microsoft.com/office/powerpoint/2010/main" val="16068023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6000" dirty="0" smtClean="0">
                <a:latin typeface="Times New Roman" panose="02020603050405020304" pitchFamily="18" charset="0"/>
                <a:cs typeface="Times New Roman" panose="02020603050405020304" pitchFamily="18" charset="0"/>
              </a:rPr>
              <a:t>THANK YOU</a:t>
            </a:r>
            <a:endParaRPr lang="en-US" sz="6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32513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1967</TotalTime>
  <Words>3691</Words>
  <Application>Microsoft Office PowerPoint</Application>
  <PresentationFormat>Widescreen</PresentationFormat>
  <Paragraphs>218</Paragraphs>
  <Slides>49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49</vt:i4>
      </vt:variant>
    </vt:vector>
  </HeadingPairs>
  <TitlesOfParts>
    <vt:vector size="55" baseType="lpstr">
      <vt:lpstr>Arial</vt:lpstr>
      <vt:lpstr>Calibri</vt:lpstr>
      <vt:lpstr>Calibri Light</vt:lpstr>
      <vt:lpstr>Times New Roman</vt:lpstr>
      <vt:lpstr>Wingdings</vt:lpstr>
      <vt:lpstr>Office Theme</vt:lpstr>
      <vt:lpstr>CLAMPING AND UNCLAMPING IN OPEN AORTIC REPAIR – ABDOMINAL AORTIC ANEURYSM</vt:lpstr>
      <vt:lpstr>INTRODUCTION </vt:lpstr>
      <vt:lpstr>OPEN AORTIC REPAIR </vt:lpstr>
      <vt:lpstr>INDICATIONS Cont…</vt:lpstr>
      <vt:lpstr>PREOPERATIVE ASSESSMENT AND PLANNING </vt:lpstr>
      <vt:lpstr>Pre op planning and assessment</vt:lpstr>
      <vt:lpstr>Cont….</vt:lpstr>
      <vt:lpstr>OPERATIVE TECHNIQUE</vt:lpstr>
      <vt:lpstr>TRANSPERITONEAL APPROACH</vt:lpstr>
      <vt:lpstr>Cont….</vt:lpstr>
      <vt:lpstr>SUPRACELIAC CONTROL</vt:lpstr>
      <vt:lpstr>CONT….</vt:lpstr>
      <vt:lpstr>RETROPERITONEAL APPROACH </vt:lpstr>
      <vt:lpstr>Cont…</vt:lpstr>
      <vt:lpstr>Cont…..</vt:lpstr>
      <vt:lpstr>AORTIC CLAMPING</vt:lpstr>
      <vt:lpstr>Hemodynamic changes – Aortic cross clamping</vt:lpstr>
      <vt:lpstr>Cont…..</vt:lpstr>
      <vt:lpstr>Cont…</vt:lpstr>
      <vt:lpstr>Cont…..</vt:lpstr>
      <vt:lpstr>Cont…..</vt:lpstr>
      <vt:lpstr>Cont……</vt:lpstr>
      <vt:lpstr>Hemodynamic changes - Unclamping </vt:lpstr>
      <vt:lpstr>Cont…</vt:lpstr>
      <vt:lpstr>Cont…</vt:lpstr>
      <vt:lpstr>Cont….</vt:lpstr>
      <vt:lpstr>Humoral effects during aortic cross-clamping</vt:lpstr>
      <vt:lpstr>2. Renin angiotensin system  </vt:lpstr>
      <vt:lpstr>3. Sympathetic nervous system and catecholamines</vt:lpstr>
      <vt:lpstr>4. ROS</vt:lpstr>
      <vt:lpstr>5. Phosphate</vt:lpstr>
      <vt:lpstr>6. Prostaglandins, platelets, neutrophils, and complement system</vt:lpstr>
      <vt:lpstr>7. Endotoxins, cytokines, and other mediators</vt:lpstr>
      <vt:lpstr>Effects of aortic cross-clamping on organ systems</vt:lpstr>
      <vt:lpstr>2. KIDNEYS</vt:lpstr>
      <vt:lpstr>Intraoperative Renal Protection</vt:lpstr>
      <vt:lpstr>Renal protection strategies</vt:lpstr>
      <vt:lpstr>3. Spinal cord</vt:lpstr>
      <vt:lpstr>Neuro protection strategies</vt:lpstr>
      <vt:lpstr>4. Intestine</vt:lpstr>
      <vt:lpstr>SIRS</vt:lpstr>
      <vt:lpstr>SIRS</vt:lpstr>
      <vt:lpstr>SUMMARY</vt:lpstr>
      <vt:lpstr>SUMMARY</vt:lpstr>
      <vt:lpstr>Take home message </vt:lpstr>
      <vt:lpstr>Postoperative management</vt:lpstr>
      <vt:lpstr>COMPLICATIONS</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CLAMPING AND UNCLAMPING IN OPEN AORTIC REPAIR</dc:title>
  <dc:creator>hp</dc:creator>
  <cp:lastModifiedBy>hp</cp:lastModifiedBy>
  <cp:revision>55</cp:revision>
  <dcterms:created xsi:type="dcterms:W3CDTF">2025-02-23T17:01:06Z</dcterms:created>
  <dcterms:modified xsi:type="dcterms:W3CDTF">2025-02-25T02:43:02Z</dcterms:modified>
</cp:coreProperties>
</file>