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4"/>
  </p:notesMasterIdLst>
  <p:sldIdLst>
    <p:sldId id="256" r:id="rId2"/>
    <p:sldId id="269" r:id="rId3"/>
    <p:sldId id="260" r:id="rId4"/>
    <p:sldId id="261" r:id="rId5"/>
    <p:sldId id="262" r:id="rId6"/>
    <p:sldId id="263" r:id="rId7"/>
    <p:sldId id="258" r:id="rId8"/>
    <p:sldId id="264" r:id="rId9"/>
    <p:sldId id="265" r:id="rId10"/>
    <p:sldId id="266" r:id="rId11"/>
    <p:sldId id="259" r:id="rId12"/>
    <p:sldId id="270" r:id="rId13"/>
    <p:sldId id="271" r:id="rId14"/>
    <p:sldId id="273" r:id="rId15"/>
    <p:sldId id="268" r:id="rId16"/>
    <p:sldId id="272" r:id="rId17"/>
    <p:sldId id="274" r:id="rId18"/>
    <p:sldId id="276" r:id="rId19"/>
    <p:sldId id="275" r:id="rId20"/>
    <p:sldId id="277" r:id="rId21"/>
    <p:sldId id="278" r:id="rId22"/>
    <p:sldId id="27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593" autoAdjust="0"/>
  </p:normalViewPr>
  <p:slideViewPr>
    <p:cSldViewPr snapToGrid="0">
      <p:cViewPr varScale="1">
        <p:scale>
          <a:sx n="50" d="100"/>
          <a:sy n="50" d="100"/>
        </p:scale>
        <p:origin x="42" y="5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siddharth m" userId="ef8509ea45328bad" providerId="LiveId" clId="{654D1329-8A49-4434-BF8A-8AAC53415D3A}"/>
    <pc:docChg chg="undo custSel addSld delSld modSld sldOrd">
      <pc:chgData name="Dr.siddharth m" userId="ef8509ea45328bad" providerId="LiveId" clId="{654D1329-8A49-4434-BF8A-8AAC53415D3A}" dt="2021-08-15T17:02:05.934" v="795" actId="1076"/>
      <pc:docMkLst>
        <pc:docMk/>
      </pc:docMkLst>
      <pc:sldChg chg="modSp new mod">
        <pc:chgData name="Dr.siddharth m" userId="ef8509ea45328bad" providerId="LiveId" clId="{654D1329-8A49-4434-BF8A-8AAC53415D3A}" dt="2021-08-15T15:05:16.549" v="96"/>
        <pc:sldMkLst>
          <pc:docMk/>
          <pc:sldMk cId="4197263227" sldId="256"/>
        </pc:sldMkLst>
        <pc:spChg chg="mod">
          <ac:chgData name="Dr.siddharth m" userId="ef8509ea45328bad" providerId="LiveId" clId="{654D1329-8A49-4434-BF8A-8AAC53415D3A}" dt="2021-08-15T15:05:16.549" v="96"/>
          <ac:spMkLst>
            <pc:docMk/>
            <pc:sldMk cId="4197263227" sldId="256"/>
            <ac:spMk id="2" creationId="{DFA5C711-0B8F-4C23-BE07-C5071BDF173A}"/>
          </ac:spMkLst>
        </pc:spChg>
        <pc:spChg chg="mod">
          <ac:chgData name="Dr.siddharth m" userId="ef8509ea45328bad" providerId="LiveId" clId="{654D1329-8A49-4434-BF8A-8AAC53415D3A}" dt="2021-08-15T15:05:16.549" v="96"/>
          <ac:spMkLst>
            <pc:docMk/>
            <pc:sldMk cId="4197263227" sldId="256"/>
            <ac:spMk id="3" creationId="{3A737ED7-6267-4537-99AE-9969B6B650AE}"/>
          </ac:spMkLst>
        </pc:spChg>
      </pc:sldChg>
      <pc:sldChg chg="addSp delSp modSp new del mod modClrScheme chgLayout">
        <pc:chgData name="Dr.siddharth m" userId="ef8509ea45328bad" providerId="LiveId" clId="{654D1329-8A49-4434-BF8A-8AAC53415D3A}" dt="2021-08-15T15:13:36.524" v="102" actId="2696"/>
        <pc:sldMkLst>
          <pc:docMk/>
          <pc:sldMk cId="337948405" sldId="257"/>
        </pc:sldMkLst>
        <pc:spChg chg="del mod ord">
          <ac:chgData name="Dr.siddharth m" userId="ef8509ea45328bad" providerId="LiveId" clId="{654D1329-8A49-4434-BF8A-8AAC53415D3A}" dt="2021-08-15T14:55:49.037" v="95" actId="700"/>
          <ac:spMkLst>
            <pc:docMk/>
            <pc:sldMk cId="337948405" sldId="257"/>
            <ac:spMk id="2" creationId="{B5F6F367-6719-4342-A47A-18D0B0A51C00}"/>
          </ac:spMkLst>
        </pc:spChg>
        <pc:spChg chg="del mod ord">
          <ac:chgData name="Dr.siddharth m" userId="ef8509ea45328bad" providerId="LiveId" clId="{654D1329-8A49-4434-BF8A-8AAC53415D3A}" dt="2021-08-15T14:55:49.037" v="95" actId="700"/>
          <ac:spMkLst>
            <pc:docMk/>
            <pc:sldMk cId="337948405" sldId="257"/>
            <ac:spMk id="3" creationId="{BC2A4C4C-5A67-4A01-982A-118F52D6C3AC}"/>
          </ac:spMkLst>
        </pc:spChg>
        <pc:spChg chg="add mod ord">
          <ac:chgData name="Dr.siddharth m" userId="ef8509ea45328bad" providerId="LiveId" clId="{654D1329-8A49-4434-BF8A-8AAC53415D3A}" dt="2021-08-15T15:05:16.549" v="96"/>
          <ac:spMkLst>
            <pc:docMk/>
            <pc:sldMk cId="337948405" sldId="257"/>
            <ac:spMk id="4" creationId="{DE2F8062-FC65-4787-A605-91082C8209BA}"/>
          </ac:spMkLst>
        </pc:spChg>
        <pc:spChg chg="add mod ord">
          <ac:chgData name="Dr.siddharth m" userId="ef8509ea45328bad" providerId="LiveId" clId="{654D1329-8A49-4434-BF8A-8AAC53415D3A}" dt="2021-08-15T15:05:16.549" v="96"/>
          <ac:spMkLst>
            <pc:docMk/>
            <pc:sldMk cId="337948405" sldId="257"/>
            <ac:spMk id="5" creationId="{B6C506DC-DB60-47B5-8CDF-7504AFF672CC}"/>
          </ac:spMkLst>
        </pc:spChg>
      </pc:sldChg>
      <pc:sldChg chg="modSp mod ord modNotesTx">
        <pc:chgData name="Dr.siddharth m" userId="ef8509ea45328bad" providerId="LiveId" clId="{654D1329-8A49-4434-BF8A-8AAC53415D3A}" dt="2021-08-15T15:53:34.545" v="287"/>
        <pc:sldMkLst>
          <pc:docMk/>
          <pc:sldMk cId="0" sldId="258"/>
        </pc:sldMkLst>
        <pc:spChg chg="mod">
          <ac:chgData name="Dr.siddharth m" userId="ef8509ea45328bad" providerId="LiveId" clId="{654D1329-8A49-4434-BF8A-8AAC53415D3A}" dt="2021-08-15T15:52:12.037" v="286" actId="14100"/>
          <ac:spMkLst>
            <pc:docMk/>
            <pc:sldMk cId="0" sldId="258"/>
            <ac:spMk id="2" creationId="{00000000-0000-0000-0000-000000000000}"/>
          </ac:spMkLst>
        </pc:spChg>
      </pc:sldChg>
      <pc:sldChg chg="modSp mod ord modNotesTx">
        <pc:chgData name="Dr.siddharth m" userId="ef8509ea45328bad" providerId="LiveId" clId="{654D1329-8A49-4434-BF8A-8AAC53415D3A}" dt="2021-08-15T16:01:23.631" v="372"/>
        <pc:sldMkLst>
          <pc:docMk/>
          <pc:sldMk cId="0" sldId="259"/>
        </pc:sldMkLst>
        <pc:spChg chg="mod">
          <ac:chgData name="Dr.siddharth m" userId="ef8509ea45328bad" providerId="LiveId" clId="{654D1329-8A49-4434-BF8A-8AAC53415D3A}" dt="2021-08-15T15:14:04.332" v="103" actId="14100"/>
          <ac:spMkLst>
            <pc:docMk/>
            <pc:sldMk cId="0" sldId="259"/>
            <ac:spMk id="2" creationId="{00000000-0000-0000-0000-000000000000}"/>
          </ac:spMkLst>
        </pc:spChg>
        <pc:spChg chg="mod">
          <ac:chgData name="Dr.siddharth m" userId="ef8509ea45328bad" providerId="LiveId" clId="{654D1329-8A49-4434-BF8A-8AAC53415D3A}" dt="2021-08-15T16:00:57.440" v="369" actId="14100"/>
          <ac:spMkLst>
            <pc:docMk/>
            <pc:sldMk cId="0" sldId="259"/>
            <ac:spMk id="3" creationId="{00000000-0000-0000-0000-000000000000}"/>
          </ac:spMkLst>
        </pc:spChg>
        <pc:grpChg chg="mod">
          <ac:chgData name="Dr.siddharth m" userId="ef8509ea45328bad" providerId="LiveId" clId="{654D1329-8A49-4434-BF8A-8AAC53415D3A}" dt="2021-08-15T15:14:30.124" v="105" actId="14100"/>
          <ac:grpSpMkLst>
            <pc:docMk/>
            <pc:sldMk cId="0" sldId="259"/>
            <ac:grpSpMk id="6" creationId="{00000000-0000-0000-0000-000000000000}"/>
          </ac:grpSpMkLst>
        </pc:grpChg>
      </pc:sldChg>
      <pc:sldChg chg="addSp modSp mod modClrScheme chgLayout modNotesTx">
        <pc:chgData name="Dr.siddharth m" userId="ef8509ea45328bad" providerId="LiveId" clId="{654D1329-8A49-4434-BF8A-8AAC53415D3A}" dt="2021-08-15T16:22:06.206" v="534" actId="20577"/>
        <pc:sldMkLst>
          <pc:docMk/>
          <pc:sldMk cId="0" sldId="260"/>
        </pc:sldMkLst>
        <pc:spChg chg="mod ord">
          <ac:chgData name="Dr.siddharth m" userId="ef8509ea45328bad" providerId="LiveId" clId="{654D1329-8A49-4434-BF8A-8AAC53415D3A}" dt="2021-08-15T15:43:33.292" v="224" actId="1076"/>
          <ac:spMkLst>
            <pc:docMk/>
            <pc:sldMk cId="0" sldId="260"/>
            <ac:spMk id="2" creationId="{00000000-0000-0000-0000-000000000000}"/>
          </ac:spMkLst>
        </pc:spChg>
        <pc:spChg chg="mod">
          <ac:chgData name="Dr.siddharth m" userId="ef8509ea45328bad" providerId="LiveId" clId="{654D1329-8A49-4434-BF8A-8AAC53415D3A}" dt="2021-08-15T15:15:07.922" v="107" actId="207"/>
          <ac:spMkLst>
            <pc:docMk/>
            <pc:sldMk cId="0" sldId="260"/>
            <ac:spMk id="3" creationId="{00000000-0000-0000-0000-000000000000}"/>
          </ac:spMkLst>
        </pc:spChg>
        <pc:spChg chg="add">
          <ac:chgData name="Dr.siddharth m" userId="ef8509ea45328bad" providerId="LiveId" clId="{654D1329-8A49-4434-BF8A-8AAC53415D3A}" dt="2021-08-15T15:43:00.743" v="220" actId="11529"/>
          <ac:spMkLst>
            <pc:docMk/>
            <pc:sldMk cId="0" sldId="260"/>
            <ac:spMk id="5" creationId="{966EE7D0-7B4C-4F5E-85E9-D811C0F7D41A}"/>
          </ac:spMkLst>
        </pc:spChg>
      </pc:sldChg>
      <pc:sldChg chg="addSp modSp mod modNotesTx">
        <pc:chgData name="Dr.siddharth m" userId="ef8509ea45328bad" providerId="LiveId" clId="{654D1329-8A49-4434-BF8A-8AAC53415D3A}" dt="2021-08-15T15:41:48.894" v="219"/>
        <pc:sldMkLst>
          <pc:docMk/>
          <pc:sldMk cId="0" sldId="261"/>
        </pc:sldMkLst>
        <pc:spChg chg="mod">
          <ac:chgData name="Dr.siddharth m" userId="ef8509ea45328bad" providerId="LiveId" clId="{654D1329-8A49-4434-BF8A-8AAC53415D3A}" dt="2021-08-15T15:40:38.802" v="208" actId="14100"/>
          <ac:spMkLst>
            <pc:docMk/>
            <pc:sldMk cId="0" sldId="261"/>
            <ac:spMk id="3" creationId="{00000000-0000-0000-0000-000000000000}"/>
          </ac:spMkLst>
        </pc:spChg>
        <pc:spChg chg="add mod">
          <ac:chgData name="Dr.siddharth m" userId="ef8509ea45328bad" providerId="LiveId" clId="{654D1329-8A49-4434-BF8A-8AAC53415D3A}" dt="2021-08-15T15:40:54.617" v="212" actId="1076"/>
          <ac:spMkLst>
            <pc:docMk/>
            <pc:sldMk cId="0" sldId="261"/>
            <ac:spMk id="5" creationId="{1C4C9304-67F2-4E62-A01D-26F55248E97A}"/>
          </ac:spMkLst>
        </pc:spChg>
      </pc:sldChg>
      <pc:sldChg chg="addSp modSp mod modNotesTx">
        <pc:chgData name="Dr.siddharth m" userId="ef8509ea45328bad" providerId="LiveId" clId="{654D1329-8A49-4434-BF8A-8AAC53415D3A}" dt="2021-08-15T15:48:35.771" v="273" actId="207"/>
        <pc:sldMkLst>
          <pc:docMk/>
          <pc:sldMk cId="0" sldId="262"/>
        </pc:sldMkLst>
        <pc:spChg chg="mod">
          <ac:chgData name="Dr.siddharth m" userId="ef8509ea45328bad" providerId="LiveId" clId="{654D1329-8A49-4434-BF8A-8AAC53415D3A}" dt="2021-08-15T15:32:34.958" v="157" actId="20577"/>
          <ac:spMkLst>
            <pc:docMk/>
            <pc:sldMk cId="0" sldId="262"/>
            <ac:spMk id="2" creationId="{00000000-0000-0000-0000-000000000000}"/>
          </ac:spMkLst>
        </pc:spChg>
        <pc:spChg chg="mod">
          <ac:chgData name="Dr.siddharth m" userId="ef8509ea45328bad" providerId="LiveId" clId="{654D1329-8A49-4434-BF8A-8AAC53415D3A}" dt="2021-08-15T15:32:48.036" v="159" actId="1076"/>
          <ac:spMkLst>
            <pc:docMk/>
            <pc:sldMk cId="0" sldId="262"/>
            <ac:spMk id="3" creationId="{00000000-0000-0000-0000-000000000000}"/>
          </ac:spMkLst>
        </pc:spChg>
        <pc:spChg chg="add mod">
          <ac:chgData name="Dr.siddharth m" userId="ef8509ea45328bad" providerId="LiveId" clId="{654D1329-8A49-4434-BF8A-8AAC53415D3A}" dt="2021-08-15T15:48:35.771" v="273" actId="207"/>
          <ac:spMkLst>
            <pc:docMk/>
            <pc:sldMk cId="0" sldId="262"/>
            <ac:spMk id="5" creationId="{E649D653-76A4-46D4-9746-BCA77ED4A68E}"/>
          </ac:spMkLst>
        </pc:spChg>
      </pc:sldChg>
      <pc:sldChg chg="addSp modSp mod">
        <pc:chgData name="Dr.siddharth m" userId="ef8509ea45328bad" providerId="LiveId" clId="{654D1329-8A49-4434-BF8A-8AAC53415D3A}" dt="2021-08-15T15:50:05.131" v="280" actId="207"/>
        <pc:sldMkLst>
          <pc:docMk/>
          <pc:sldMk cId="0" sldId="263"/>
        </pc:sldMkLst>
        <pc:spChg chg="mod">
          <ac:chgData name="Dr.siddharth m" userId="ef8509ea45328bad" providerId="LiveId" clId="{654D1329-8A49-4434-BF8A-8AAC53415D3A}" dt="2021-08-15T15:48:50.855" v="275" actId="1076"/>
          <ac:spMkLst>
            <pc:docMk/>
            <pc:sldMk cId="0" sldId="263"/>
            <ac:spMk id="2" creationId="{00000000-0000-0000-0000-000000000000}"/>
          </ac:spMkLst>
        </pc:spChg>
        <pc:spChg chg="mod">
          <ac:chgData name="Dr.siddharth m" userId="ef8509ea45328bad" providerId="LiveId" clId="{654D1329-8A49-4434-BF8A-8AAC53415D3A}" dt="2021-08-15T15:49:51.108" v="277" actId="1076"/>
          <ac:spMkLst>
            <pc:docMk/>
            <pc:sldMk cId="0" sldId="263"/>
            <ac:spMk id="3" creationId="{00000000-0000-0000-0000-000000000000}"/>
          </ac:spMkLst>
        </pc:spChg>
        <pc:spChg chg="add mod">
          <ac:chgData name="Dr.siddharth m" userId="ef8509ea45328bad" providerId="LiveId" clId="{654D1329-8A49-4434-BF8A-8AAC53415D3A}" dt="2021-08-15T15:50:05.131" v="280" actId="207"/>
          <ac:spMkLst>
            <pc:docMk/>
            <pc:sldMk cId="0" sldId="263"/>
            <ac:spMk id="5" creationId="{6175CD09-8037-4C00-BC45-050C56D8C141}"/>
          </ac:spMkLst>
        </pc:spChg>
      </pc:sldChg>
      <pc:sldChg chg="addSp modSp mod modNotesTx">
        <pc:chgData name="Dr.siddharth m" userId="ef8509ea45328bad" providerId="LiveId" clId="{654D1329-8A49-4434-BF8A-8AAC53415D3A}" dt="2021-08-15T15:55:20.636" v="293" actId="14100"/>
        <pc:sldMkLst>
          <pc:docMk/>
          <pc:sldMk cId="0" sldId="264"/>
        </pc:sldMkLst>
        <pc:spChg chg="add mod">
          <ac:chgData name="Dr.siddharth m" userId="ef8509ea45328bad" providerId="LiveId" clId="{654D1329-8A49-4434-BF8A-8AAC53415D3A}" dt="2021-08-15T15:55:20.636" v="293" actId="14100"/>
          <ac:spMkLst>
            <pc:docMk/>
            <pc:sldMk cId="0" sldId="264"/>
            <ac:spMk id="5" creationId="{07BF9C15-46D7-4A7F-A70D-C6FDD317E301}"/>
          </ac:spMkLst>
        </pc:spChg>
        <pc:graphicFrameChg chg="mod modGraphic">
          <ac:chgData name="Dr.siddharth m" userId="ef8509ea45328bad" providerId="LiveId" clId="{654D1329-8A49-4434-BF8A-8AAC53415D3A}" dt="2021-08-15T15:55:13.973" v="291" actId="1076"/>
          <ac:graphicFrameMkLst>
            <pc:docMk/>
            <pc:sldMk cId="0" sldId="264"/>
            <ac:graphicFrameMk id="3" creationId="{00000000-0000-0000-0000-000000000000}"/>
          </ac:graphicFrameMkLst>
        </pc:graphicFrameChg>
      </pc:sldChg>
      <pc:sldChg chg="modSp mod">
        <pc:chgData name="Dr.siddharth m" userId="ef8509ea45328bad" providerId="LiveId" clId="{654D1329-8A49-4434-BF8A-8AAC53415D3A}" dt="2021-08-15T15:06:13.068" v="99" actId="207"/>
        <pc:sldMkLst>
          <pc:docMk/>
          <pc:sldMk cId="0" sldId="265"/>
        </pc:sldMkLst>
        <pc:graphicFrameChg chg="mod modGraphic">
          <ac:chgData name="Dr.siddharth m" userId="ef8509ea45328bad" providerId="LiveId" clId="{654D1329-8A49-4434-BF8A-8AAC53415D3A}" dt="2021-08-15T15:06:13.068" v="99" actId="207"/>
          <ac:graphicFrameMkLst>
            <pc:docMk/>
            <pc:sldMk cId="0" sldId="265"/>
            <ac:graphicFrameMk id="3" creationId="{00000000-0000-0000-0000-000000000000}"/>
          </ac:graphicFrameMkLst>
        </pc:graphicFrameChg>
      </pc:sldChg>
      <pc:sldChg chg="addSp delSp modSp mod modClrScheme chgLayout modNotesTx">
        <pc:chgData name="Dr.siddharth m" userId="ef8509ea45328bad" providerId="LiveId" clId="{654D1329-8A49-4434-BF8A-8AAC53415D3A}" dt="2021-08-15T16:30:32.589" v="569" actId="20577"/>
        <pc:sldMkLst>
          <pc:docMk/>
          <pc:sldMk cId="0" sldId="266"/>
        </pc:sldMkLst>
        <pc:spChg chg="mod ord">
          <ac:chgData name="Dr.siddharth m" userId="ef8509ea45328bad" providerId="LiveId" clId="{654D1329-8A49-4434-BF8A-8AAC53415D3A}" dt="2021-08-15T15:56:51.645" v="296" actId="700"/>
          <ac:spMkLst>
            <pc:docMk/>
            <pc:sldMk cId="0" sldId="266"/>
            <ac:spMk id="2" creationId="{00000000-0000-0000-0000-000000000000}"/>
          </ac:spMkLst>
        </pc:spChg>
        <pc:spChg chg="del mod">
          <ac:chgData name="Dr.siddharth m" userId="ef8509ea45328bad" providerId="LiveId" clId="{654D1329-8A49-4434-BF8A-8AAC53415D3A}" dt="2021-08-15T16:00:01.937" v="351"/>
          <ac:spMkLst>
            <pc:docMk/>
            <pc:sldMk cId="0" sldId="266"/>
            <ac:spMk id="3" creationId="{00000000-0000-0000-0000-000000000000}"/>
          </ac:spMkLst>
        </pc:spChg>
        <pc:spChg chg="add mod ord">
          <ac:chgData name="Dr.siddharth m" userId="ef8509ea45328bad" providerId="LiveId" clId="{654D1329-8A49-4434-BF8A-8AAC53415D3A}" dt="2021-08-15T15:59:00.403" v="341" actId="115"/>
          <ac:spMkLst>
            <pc:docMk/>
            <pc:sldMk cId="0" sldId="266"/>
            <ac:spMk id="4" creationId="{90B88487-816B-4C6C-9790-D895D44B4B06}"/>
          </ac:spMkLst>
        </pc:spChg>
        <pc:spChg chg="add mod ord">
          <ac:chgData name="Dr.siddharth m" userId="ef8509ea45328bad" providerId="LiveId" clId="{654D1329-8A49-4434-BF8A-8AAC53415D3A}" dt="2021-08-15T15:59:05.199" v="342" actId="20577"/>
          <ac:spMkLst>
            <pc:docMk/>
            <pc:sldMk cId="0" sldId="266"/>
            <ac:spMk id="5" creationId="{8EE5F540-D439-492F-A828-1CC4E824C065}"/>
          </ac:spMkLst>
        </pc:spChg>
        <pc:spChg chg="add mod ord">
          <ac:chgData name="Dr.siddharth m" userId="ef8509ea45328bad" providerId="LiveId" clId="{654D1329-8A49-4434-BF8A-8AAC53415D3A}" dt="2021-08-15T15:58:57.800" v="340" actId="115"/>
          <ac:spMkLst>
            <pc:docMk/>
            <pc:sldMk cId="0" sldId="266"/>
            <ac:spMk id="6" creationId="{8C9654A4-11DD-4B9E-9067-590CCE175BCD}"/>
          </ac:spMkLst>
        </pc:spChg>
        <pc:spChg chg="add mod ord">
          <ac:chgData name="Dr.siddharth m" userId="ef8509ea45328bad" providerId="LiveId" clId="{654D1329-8A49-4434-BF8A-8AAC53415D3A}" dt="2021-08-15T16:30:32.589" v="569" actId="20577"/>
          <ac:spMkLst>
            <pc:docMk/>
            <pc:sldMk cId="0" sldId="266"/>
            <ac:spMk id="7" creationId="{CCEFC4DE-4EB2-4666-AADE-4A785E89A204}"/>
          </ac:spMkLst>
        </pc:spChg>
        <pc:spChg chg="add mod">
          <ac:chgData name="Dr.siddharth m" userId="ef8509ea45328bad" providerId="LiveId" clId="{654D1329-8A49-4434-BF8A-8AAC53415D3A}" dt="2021-08-15T16:00:21.795" v="354" actId="14100"/>
          <ac:spMkLst>
            <pc:docMk/>
            <pc:sldMk cId="0" sldId="266"/>
            <ac:spMk id="8" creationId="{7D99F02A-A8D1-4B59-B126-E41B068EA402}"/>
          </ac:spMkLst>
        </pc:spChg>
      </pc:sldChg>
      <pc:sldChg chg="del">
        <pc:chgData name="Dr.siddharth m" userId="ef8509ea45328bad" providerId="LiveId" clId="{654D1329-8A49-4434-BF8A-8AAC53415D3A}" dt="2021-08-15T16:04:33.533" v="390" actId="2696"/>
        <pc:sldMkLst>
          <pc:docMk/>
          <pc:sldMk cId="0" sldId="267"/>
        </pc:sldMkLst>
      </pc:sldChg>
      <pc:sldChg chg="modSp mod">
        <pc:chgData name="Dr.siddharth m" userId="ef8509ea45328bad" providerId="LiveId" clId="{654D1329-8A49-4434-BF8A-8AAC53415D3A}" dt="2021-08-15T16:06:49.679" v="406" actId="1076"/>
        <pc:sldMkLst>
          <pc:docMk/>
          <pc:sldMk cId="0" sldId="268"/>
        </pc:sldMkLst>
        <pc:spChg chg="mod">
          <ac:chgData name="Dr.siddharth m" userId="ef8509ea45328bad" providerId="LiveId" clId="{654D1329-8A49-4434-BF8A-8AAC53415D3A}" dt="2021-08-15T16:06:49.679" v="406" actId="1076"/>
          <ac:spMkLst>
            <pc:docMk/>
            <pc:sldMk cId="0" sldId="268"/>
            <ac:spMk id="2" creationId="{00000000-0000-0000-0000-000000000000}"/>
          </ac:spMkLst>
        </pc:spChg>
      </pc:sldChg>
      <pc:sldChg chg="modSp new mod">
        <pc:chgData name="Dr.siddharth m" userId="ef8509ea45328bad" providerId="LiveId" clId="{654D1329-8A49-4434-BF8A-8AAC53415D3A}" dt="2021-08-15T15:38:23.067" v="206"/>
        <pc:sldMkLst>
          <pc:docMk/>
          <pc:sldMk cId="3631699756" sldId="269"/>
        </pc:sldMkLst>
        <pc:spChg chg="mod">
          <ac:chgData name="Dr.siddharth m" userId="ef8509ea45328bad" providerId="LiveId" clId="{654D1329-8A49-4434-BF8A-8AAC53415D3A}" dt="2021-08-15T15:33:34.287" v="162" actId="20578"/>
          <ac:spMkLst>
            <pc:docMk/>
            <pc:sldMk cId="3631699756" sldId="269"/>
            <ac:spMk id="2" creationId="{712AA8E7-5FFC-4CCA-B652-9D55D3DD3561}"/>
          </ac:spMkLst>
        </pc:spChg>
        <pc:spChg chg="mod">
          <ac:chgData name="Dr.siddharth m" userId="ef8509ea45328bad" providerId="LiveId" clId="{654D1329-8A49-4434-BF8A-8AAC53415D3A}" dt="2021-08-15T15:38:23.067" v="206"/>
          <ac:spMkLst>
            <pc:docMk/>
            <pc:sldMk cId="3631699756" sldId="269"/>
            <ac:spMk id="3" creationId="{26BD09AB-C630-44F9-9B12-CB0A54CCF9B9}"/>
          </ac:spMkLst>
        </pc:spChg>
      </pc:sldChg>
      <pc:sldChg chg="addSp modSp new mod">
        <pc:chgData name="Dr.siddharth m" userId="ef8509ea45328bad" providerId="LiveId" clId="{654D1329-8A49-4434-BF8A-8AAC53415D3A}" dt="2021-08-15T16:04:23.612" v="388" actId="403"/>
        <pc:sldMkLst>
          <pc:docMk/>
          <pc:sldMk cId="1749502552" sldId="270"/>
        </pc:sldMkLst>
        <pc:spChg chg="mod">
          <ac:chgData name="Dr.siddharth m" userId="ef8509ea45328bad" providerId="LiveId" clId="{654D1329-8A49-4434-BF8A-8AAC53415D3A}" dt="2021-08-15T16:04:23.612" v="388" actId="403"/>
          <ac:spMkLst>
            <pc:docMk/>
            <pc:sldMk cId="1749502552" sldId="270"/>
            <ac:spMk id="2" creationId="{45E92526-C115-4A8E-8401-98B39CDA210B}"/>
          </ac:spMkLst>
        </pc:spChg>
        <pc:picChg chg="add mod">
          <ac:chgData name="Dr.siddharth m" userId="ef8509ea45328bad" providerId="LiveId" clId="{654D1329-8A49-4434-BF8A-8AAC53415D3A}" dt="2021-08-15T16:03:56.014" v="383" actId="14100"/>
          <ac:picMkLst>
            <pc:docMk/>
            <pc:sldMk cId="1749502552" sldId="270"/>
            <ac:picMk id="5" creationId="{F2C4D614-5F10-4F74-A0D8-411C2717F950}"/>
          </ac:picMkLst>
        </pc:picChg>
      </pc:sldChg>
      <pc:sldChg chg="addSp delSp modSp new mod">
        <pc:chgData name="Dr.siddharth m" userId="ef8509ea45328bad" providerId="LiveId" clId="{654D1329-8A49-4434-BF8A-8AAC53415D3A}" dt="2021-08-15T16:05:33.075" v="404" actId="14100"/>
        <pc:sldMkLst>
          <pc:docMk/>
          <pc:sldMk cId="3275463542" sldId="271"/>
        </pc:sldMkLst>
        <pc:spChg chg="mod">
          <ac:chgData name="Dr.siddharth m" userId="ef8509ea45328bad" providerId="LiveId" clId="{654D1329-8A49-4434-BF8A-8AAC53415D3A}" dt="2021-08-15T16:04:57.429" v="397" actId="403"/>
          <ac:spMkLst>
            <pc:docMk/>
            <pc:sldMk cId="3275463542" sldId="271"/>
            <ac:spMk id="2" creationId="{38AE2116-D62D-4565-A195-DEF5D71AE393}"/>
          </ac:spMkLst>
        </pc:spChg>
        <pc:spChg chg="del">
          <ac:chgData name="Dr.siddharth m" userId="ef8509ea45328bad" providerId="LiveId" clId="{654D1329-8A49-4434-BF8A-8AAC53415D3A}" dt="2021-08-15T16:05:18.814" v="398" actId="22"/>
          <ac:spMkLst>
            <pc:docMk/>
            <pc:sldMk cId="3275463542" sldId="271"/>
            <ac:spMk id="3" creationId="{EA71DBC3-C066-4278-842C-4A1923596D8F}"/>
          </ac:spMkLst>
        </pc:spChg>
        <pc:picChg chg="add mod ord">
          <ac:chgData name="Dr.siddharth m" userId="ef8509ea45328bad" providerId="LiveId" clId="{654D1329-8A49-4434-BF8A-8AAC53415D3A}" dt="2021-08-15T16:05:33.075" v="404" actId="14100"/>
          <ac:picMkLst>
            <pc:docMk/>
            <pc:sldMk cId="3275463542" sldId="271"/>
            <ac:picMk id="5" creationId="{DE7242AF-EFF9-495F-834C-9B2A931E7F02}"/>
          </ac:picMkLst>
        </pc:picChg>
      </pc:sldChg>
      <pc:sldChg chg="modSp new mod modNotesTx">
        <pc:chgData name="Dr.siddharth m" userId="ef8509ea45328bad" providerId="LiveId" clId="{654D1329-8A49-4434-BF8A-8AAC53415D3A}" dt="2021-08-15T16:12:56.658" v="489" actId="27636"/>
        <pc:sldMkLst>
          <pc:docMk/>
          <pc:sldMk cId="816890941" sldId="272"/>
        </pc:sldMkLst>
        <pc:spChg chg="mod">
          <ac:chgData name="Dr.siddharth m" userId="ef8509ea45328bad" providerId="LiveId" clId="{654D1329-8A49-4434-BF8A-8AAC53415D3A}" dt="2021-08-15T16:07:59.051" v="408"/>
          <ac:spMkLst>
            <pc:docMk/>
            <pc:sldMk cId="816890941" sldId="272"/>
            <ac:spMk id="2" creationId="{8AC02FC2-D08C-4C9B-9EBB-0D425CA0F9EC}"/>
          </ac:spMkLst>
        </pc:spChg>
        <pc:spChg chg="mod">
          <ac:chgData name="Dr.siddharth m" userId="ef8509ea45328bad" providerId="LiveId" clId="{654D1329-8A49-4434-BF8A-8AAC53415D3A}" dt="2021-08-15T16:12:56.658" v="489" actId="27636"/>
          <ac:spMkLst>
            <pc:docMk/>
            <pc:sldMk cId="816890941" sldId="272"/>
            <ac:spMk id="3" creationId="{2002AF2B-1D67-490D-8349-D3B58F7624AA}"/>
          </ac:spMkLst>
        </pc:spChg>
      </pc:sldChg>
      <pc:sldChg chg="addSp delSp modSp new mod modNotesTx">
        <pc:chgData name="Dr.siddharth m" userId="ef8509ea45328bad" providerId="LiveId" clId="{654D1329-8A49-4434-BF8A-8AAC53415D3A}" dt="2021-08-15T16:24:11.958" v="565" actId="20577"/>
        <pc:sldMkLst>
          <pc:docMk/>
          <pc:sldMk cId="3991622744" sldId="273"/>
        </pc:sldMkLst>
        <pc:spChg chg="del">
          <ac:chgData name="Dr.siddharth m" userId="ef8509ea45328bad" providerId="LiveId" clId="{654D1329-8A49-4434-BF8A-8AAC53415D3A}" dt="2021-08-15T16:15:00.758" v="491" actId="22"/>
          <ac:spMkLst>
            <pc:docMk/>
            <pc:sldMk cId="3991622744" sldId="273"/>
            <ac:spMk id="3" creationId="{F1CA5620-9886-48FE-AC1D-130D323FB715}"/>
          </ac:spMkLst>
        </pc:spChg>
        <pc:picChg chg="add mod ord">
          <ac:chgData name="Dr.siddharth m" userId="ef8509ea45328bad" providerId="LiveId" clId="{654D1329-8A49-4434-BF8A-8AAC53415D3A}" dt="2021-08-15T16:15:19.250" v="497" actId="14100"/>
          <ac:picMkLst>
            <pc:docMk/>
            <pc:sldMk cId="3991622744" sldId="273"/>
            <ac:picMk id="5" creationId="{D5DF4044-DE94-4DD4-AA8B-6B187667C184}"/>
          </ac:picMkLst>
        </pc:picChg>
      </pc:sldChg>
      <pc:sldChg chg="addSp delSp modSp new mod modClrScheme chgLayout modNotesTx">
        <pc:chgData name="Dr.siddharth m" userId="ef8509ea45328bad" providerId="LiveId" clId="{654D1329-8A49-4434-BF8A-8AAC53415D3A}" dt="2021-08-15T16:42:00.954" v="640"/>
        <pc:sldMkLst>
          <pc:docMk/>
          <pc:sldMk cId="1630323130" sldId="274"/>
        </pc:sldMkLst>
        <pc:spChg chg="mod ord">
          <ac:chgData name="Dr.siddharth m" userId="ef8509ea45328bad" providerId="LiveId" clId="{654D1329-8A49-4434-BF8A-8AAC53415D3A}" dt="2021-08-15T16:38:13.072" v="625" actId="700"/>
          <ac:spMkLst>
            <pc:docMk/>
            <pc:sldMk cId="1630323130" sldId="274"/>
            <ac:spMk id="2" creationId="{C71C8DC8-0159-4869-B683-9327627FDB95}"/>
          </ac:spMkLst>
        </pc:spChg>
        <pc:spChg chg="del mod ord">
          <ac:chgData name="Dr.siddharth m" userId="ef8509ea45328bad" providerId="LiveId" clId="{654D1329-8A49-4434-BF8A-8AAC53415D3A}" dt="2021-08-15T16:37:06.200" v="615" actId="21"/>
          <ac:spMkLst>
            <pc:docMk/>
            <pc:sldMk cId="1630323130" sldId="274"/>
            <ac:spMk id="3" creationId="{6B318498-2F88-40AC-B90F-D8C173783B14}"/>
          </ac:spMkLst>
        </pc:spChg>
        <pc:spChg chg="add del mod ord">
          <ac:chgData name="Dr.siddharth m" userId="ef8509ea45328bad" providerId="LiveId" clId="{654D1329-8A49-4434-BF8A-8AAC53415D3A}" dt="2021-08-15T16:37:43.383" v="620" actId="21"/>
          <ac:spMkLst>
            <pc:docMk/>
            <pc:sldMk cId="1630323130" sldId="274"/>
            <ac:spMk id="4" creationId="{CA7BFE07-8E52-460E-B51F-BA9474439E6F}"/>
          </ac:spMkLst>
        </pc:spChg>
        <pc:spChg chg="add del mod ord">
          <ac:chgData name="Dr.siddharth m" userId="ef8509ea45328bad" providerId="LiveId" clId="{654D1329-8A49-4434-BF8A-8AAC53415D3A}" dt="2021-08-15T16:37:37.926" v="618" actId="21"/>
          <ac:spMkLst>
            <pc:docMk/>
            <pc:sldMk cId="1630323130" sldId="274"/>
            <ac:spMk id="5" creationId="{8469E1CB-F0B3-4A0D-9F56-C9B7EA9AC7B9}"/>
          </ac:spMkLst>
        </pc:spChg>
        <pc:spChg chg="add del mod ord">
          <ac:chgData name="Dr.siddharth m" userId="ef8509ea45328bad" providerId="LiveId" clId="{654D1329-8A49-4434-BF8A-8AAC53415D3A}" dt="2021-08-15T16:37:40.386" v="619" actId="21"/>
          <ac:spMkLst>
            <pc:docMk/>
            <pc:sldMk cId="1630323130" sldId="274"/>
            <ac:spMk id="6" creationId="{10268A70-7F9C-4385-AF86-B1D42A877157}"/>
          </ac:spMkLst>
        </pc:spChg>
        <pc:spChg chg="add mod">
          <ac:chgData name="Dr.siddharth m" userId="ef8509ea45328bad" providerId="LiveId" clId="{654D1329-8A49-4434-BF8A-8AAC53415D3A}" dt="2021-08-15T16:35:27.877" v="603" actId="1076"/>
          <ac:spMkLst>
            <pc:docMk/>
            <pc:sldMk cId="1630323130" sldId="274"/>
            <ac:spMk id="8" creationId="{92CBF68B-C41B-40D2-9547-9FE881D6B766}"/>
          </ac:spMkLst>
        </pc:spChg>
        <pc:spChg chg="add del mod">
          <ac:chgData name="Dr.siddharth m" userId="ef8509ea45328bad" providerId="LiveId" clId="{654D1329-8A49-4434-BF8A-8AAC53415D3A}" dt="2021-08-15T16:37:35.413" v="617" actId="21"/>
          <ac:spMkLst>
            <pc:docMk/>
            <pc:sldMk cId="1630323130" sldId="274"/>
            <ac:spMk id="10" creationId="{A9D70FF5-65AD-499D-87EE-EC940084D0FF}"/>
          </ac:spMkLst>
        </pc:spChg>
        <pc:spChg chg="add del mod">
          <ac:chgData name="Dr.siddharth m" userId="ef8509ea45328bad" providerId="LiveId" clId="{654D1329-8A49-4434-BF8A-8AAC53415D3A}" dt="2021-08-15T16:37:48.043" v="621" actId="21"/>
          <ac:spMkLst>
            <pc:docMk/>
            <pc:sldMk cId="1630323130" sldId="274"/>
            <ac:spMk id="14" creationId="{CC933CA7-35C3-487B-8B1D-F335B6287355}"/>
          </ac:spMkLst>
        </pc:spChg>
        <pc:spChg chg="add del mod ord">
          <ac:chgData name="Dr.siddharth m" userId="ef8509ea45328bad" providerId="LiveId" clId="{654D1329-8A49-4434-BF8A-8AAC53415D3A}" dt="2021-08-15T16:38:05.960" v="623" actId="6264"/>
          <ac:spMkLst>
            <pc:docMk/>
            <pc:sldMk cId="1630323130" sldId="274"/>
            <ac:spMk id="15" creationId="{A40AB582-2F75-44A1-A268-2DFBEF6F1EA9}"/>
          </ac:spMkLst>
        </pc:spChg>
        <pc:spChg chg="add del mod ord">
          <ac:chgData name="Dr.siddharth m" userId="ef8509ea45328bad" providerId="LiveId" clId="{654D1329-8A49-4434-BF8A-8AAC53415D3A}" dt="2021-08-15T16:38:05.960" v="623" actId="6264"/>
          <ac:spMkLst>
            <pc:docMk/>
            <pc:sldMk cId="1630323130" sldId="274"/>
            <ac:spMk id="16" creationId="{A3A0270C-F9D2-4336-9B2A-30BB5BCC9C93}"/>
          </ac:spMkLst>
        </pc:spChg>
        <pc:spChg chg="add del mod">
          <ac:chgData name="Dr.siddharth m" userId="ef8509ea45328bad" providerId="LiveId" clId="{654D1329-8A49-4434-BF8A-8AAC53415D3A}" dt="2021-08-15T16:38:05.960" v="623" actId="6264"/>
          <ac:spMkLst>
            <pc:docMk/>
            <pc:sldMk cId="1630323130" sldId="274"/>
            <ac:spMk id="17" creationId="{F312579C-9986-4593-8491-37DB545C1C31}"/>
          </ac:spMkLst>
        </pc:spChg>
        <pc:spChg chg="add del mod ord">
          <ac:chgData name="Dr.siddharth m" userId="ef8509ea45328bad" providerId="LiveId" clId="{654D1329-8A49-4434-BF8A-8AAC53415D3A}" dt="2021-08-15T16:38:09.655" v="624" actId="700"/>
          <ac:spMkLst>
            <pc:docMk/>
            <pc:sldMk cId="1630323130" sldId="274"/>
            <ac:spMk id="18" creationId="{FEDB3AFE-E83F-40FF-999E-10E460970FDB}"/>
          </ac:spMkLst>
        </pc:spChg>
        <pc:spChg chg="add del mod ord">
          <ac:chgData name="Dr.siddharth m" userId="ef8509ea45328bad" providerId="LiveId" clId="{654D1329-8A49-4434-BF8A-8AAC53415D3A}" dt="2021-08-15T16:38:09.655" v="624" actId="700"/>
          <ac:spMkLst>
            <pc:docMk/>
            <pc:sldMk cId="1630323130" sldId="274"/>
            <ac:spMk id="19" creationId="{7BD93A35-AEBD-4C13-B632-241C8C4F6EA6}"/>
          </ac:spMkLst>
        </pc:spChg>
        <pc:spChg chg="add del mod ord">
          <ac:chgData name="Dr.siddharth m" userId="ef8509ea45328bad" providerId="LiveId" clId="{654D1329-8A49-4434-BF8A-8AAC53415D3A}" dt="2021-08-15T16:38:13.072" v="625" actId="700"/>
          <ac:spMkLst>
            <pc:docMk/>
            <pc:sldMk cId="1630323130" sldId="274"/>
            <ac:spMk id="20" creationId="{0BAB0861-6B0A-48EB-8A89-22FE566E3345}"/>
          </ac:spMkLst>
        </pc:spChg>
        <pc:spChg chg="add del mod ord">
          <ac:chgData name="Dr.siddharth m" userId="ef8509ea45328bad" providerId="LiveId" clId="{654D1329-8A49-4434-BF8A-8AAC53415D3A}" dt="2021-08-15T16:38:13.072" v="625" actId="700"/>
          <ac:spMkLst>
            <pc:docMk/>
            <pc:sldMk cId="1630323130" sldId="274"/>
            <ac:spMk id="21" creationId="{224E9E35-48EE-4938-9B2B-8BE618EA70B2}"/>
          </ac:spMkLst>
        </pc:spChg>
        <pc:spChg chg="add mod ord">
          <ac:chgData name="Dr.siddharth m" userId="ef8509ea45328bad" providerId="LiveId" clId="{654D1329-8A49-4434-BF8A-8AAC53415D3A}" dt="2021-08-15T16:38:24.775" v="626"/>
          <ac:spMkLst>
            <pc:docMk/>
            <pc:sldMk cId="1630323130" sldId="274"/>
            <ac:spMk id="22" creationId="{C2C59ACC-7840-44A5-A0C1-FD0481967852}"/>
          </ac:spMkLst>
        </pc:spChg>
        <pc:spChg chg="add mod ord">
          <ac:chgData name="Dr.siddharth m" userId="ef8509ea45328bad" providerId="LiveId" clId="{654D1329-8A49-4434-BF8A-8AAC53415D3A}" dt="2021-08-15T16:39:43.358" v="632" actId="20577"/>
          <ac:spMkLst>
            <pc:docMk/>
            <pc:sldMk cId="1630323130" sldId="274"/>
            <ac:spMk id="23" creationId="{75012641-13A6-49BA-9022-007F7AF48CAB}"/>
          </ac:spMkLst>
        </pc:spChg>
        <pc:spChg chg="add mod ord">
          <ac:chgData name="Dr.siddharth m" userId="ef8509ea45328bad" providerId="LiveId" clId="{654D1329-8A49-4434-BF8A-8AAC53415D3A}" dt="2021-08-15T16:38:34.504" v="627"/>
          <ac:spMkLst>
            <pc:docMk/>
            <pc:sldMk cId="1630323130" sldId="274"/>
            <ac:spMk id="24" creationId="{19E1750F-B030-4238-B36C-E9F6BCAD1A7B}"/>
          </ac:spMkLst>
        </pc:spChg>
        <pc:spChg chg="add mod ord">
          <ac:chgData name="Dr.siddharth m" userId="ef8509ea45328bad" providerId="LiveId" clId="{654D1329-8A49-4434-BF8A-8AAC53415D3A}" dt="2021-08-15T16:40:09.382" v="636" actId="20577"/>
          <ac:spMkLst>
            <pc:docMk/>
            <pc:sldMk cId="1630323130" sldId="274"/>
            <ac:spMk id="25" creationId="{EC14A1AD-864A-4CFA-B38D-BE1A7E8D0640}"/>
          </ac:spMkLst>
        </pc:spChg>
      </pc:sldChg>
      <pc:sldChg chg="addSp delSp modSp new mod modClrScheme chgLayout modNotesTx">
        <pc:chgData name="Dr.siddharth m" userId="ef8509ea45328bad" providerId="LiveId" clId="{654D1329-8A49-4434-BF8A-8AAC53415D3A}" dt="2021-08-15T16:52:11.091" v="761" actId="20577"/>
        <pc:sldMkLst>
          <pc:docMk/>
          <pc:sldMk cId="3477590087" sldId="275"/>
        </pc:sldMkLst>
        <pc:spChg chg="del mod ord">
          <ac:chgData name="Dr.siddharth m" userId="ef8509ea45328bad" providerId="LiveId" clId="{654D1329-8A49-4434-BF8A-8AAC53415D3A}" dt="2021-08-15T16:47:26.731" v="714" actId="700"/>
          <ac:spMkLst>
            <pc:docMk/>
            <pc:sldMk cId="3477590087" sldId="275"/>
            <ac:spMk id="2" creationId="{8BA58903-FDC2-442B-8837-57F97164129A}"/>
          </ac:spMkLst>
        </pc:spChg>
        <pc:spChg chg="del">
          <ac:chgData name="Dr.siddharth m" userId="ef8509ea45328bad" providerId="LiveId" clId="{654D1329-8A49-4434-BF8A-8AAC53415D3A}" dt="2021-08-15T16:47:26.731" v="714" actId="700"/>
          <ac:spMkLst>
            <pc:docMk/>
            <pc:sldMk cId="3477590087" sldId="275"/>
            <ac:spMk id="3" creationId="{DAFD45DB-E33B-4753-836F-D901CCD51822}"/>
          </ac:spMkLst>
        </pc:spChg>
        <pc:spChg chg="del mod ord">
          <ac:chgData name="Dr.siddharth m" userId="ef8509ea45328bad" providerId="LiveId" clId="{654D1329-8A49-4434-BF8A-8AAC53415D3A}" dt="2021-08-15T16:47:26.731" v="714" actId="700"/>
          <ac:spMkLst>
            <pc:docMk/>
            <pc:sldMk cId="3477590087" sldId="275"/>
            <ac:spMk id="4" creationId="{2116EF28-9AA4-4565-9343-3AF5C04D659C}"/>
          </ac:spMkLst>
        </pc:spChg>
        <pc:spChg chg="del">
          <ac:chgData name="Dr.siddharth m" userId="ef8509ea45328bad" providerId="LiveId" clId="{654D1329-8A49-4434-BF8A-8AAC53415D3A}" dt="2021-08-15T16:47:26.731" v="714" actId="700"/>
          <ac:spMkLst>
            <pc:docMk/>
            <pc:sldMk cId="3477590087" sldId="275"/>
            <ac:spMk id="5" creationId="{1B6FFBF6-D318-4420-9653-E0661A083BBB}"/>
          </ac:spMkLst>
        </pc:spChg>
        <pc:spChg chg="del">
          <ac:chgData name="Dr.siddharth m" userId="ef8509ea45328bad" providerId="LiveId" clId="{654D1329-8A49-4434-BF8A-8AAC53415D3A}" dt="2021-08-15T16:47:26.731" v="714" actId="700"/>
          <ac:spMkLst>
            <pc:docMk/>
            <pc:sldMk cId="3477590087" sldId="275"/>
            <ac:spMk id="6" creationId="{C737CA3C-DCB5-450A-BDAB-BEF192D6AA36}"/>
          </ac:spMkLst>
        </pc:spChg>
        <pc:spChg chg="add mod ord">
          <ac:chgData name="Dr.siddharth m" userId="ef8509ea45328bad" providerId="LiveId" clId="{654D1329-8A49-4434-BF8A-8AAC53415D3A}" dt="2021-08-15T16:47:28.668" v="715"/>
          <ac:spMkLst>
            <pc:docMk/>
            <pc:sldMk cId="3477590087" sldId="275"/>
            <ac:spMk id="7" creationId="{43B8A811-C10E-4E1D-A9C1-FACE85480211}"/>
          </ac:spMkLst>
        </pc:spChg>
        <pc:spChg chg="add mod ord">
          <ac:chgData name="Dr.siddharth m" userId="ef8509ea45328bad" providerId="LiveId" clId="{654D1329-8A49-4434-BF8A-8AAC53415D3A}" dt="2021-08-15T16:51:37.900" v="750" actId="27636"/>
          <ac:spMkLst>
            <pc:docMk/>
            <pc:sldMk cId="3477590087" sldId="275"/>
            <ac:spMk id="8" creationId="{0B28738A-911F-4EFE-B088-F0684463DF8E}"/>
          </ac:spMkLst>
        </pc:spChg>
        <pc:spChg chg="add mod">
          <ac:chgData name="Dr.siddharth m" userId="ef8509ea45328bad" providerId="LiveId" clId="{654D1329-8A49-4434-BF8A-8AAC53415D3A}" dt="2021-08-15T16:49:45.390" v="732" actId="14100"/>
          <ac:spMkLst>
            <pc:docMk/>
            <pc:sldMk cId="3477590087" sldId="275"/>
            <ac:spMk id="10" creationId="{A3BF66A8-B2BE-44D3-B614-624C96DC0C70}"/>
          </ac:spMkLst>
        </pc:spChg>
      </pc:sldChg>
      <pc:sldChg chg="addSp modSp new mod modNotesTx">
        <pc:chgData name="Dr.siddharth m" userId="ef8509ea45328bad" providerId="LiveId" clId="{654D1329-8A49-4434-BF8A-8AAC53415D3A}" dt="2021-08-15T16:46:48.156" v="713"/>
        <pc:sldMkLst>
          <pc:docMk/>
          <pc:sldMk cId="436008168" sldId="276"/>
        </pc:sldMkLst>
        <pc:spChg chg="mod">
          <ac:chgData name="Dr.siddharth m" userId="ef8509ea45328bad" providerId="LiveId" clId="{654D1329-8A49-4434-BF8A-8AAC53415D3A}" dt="2021-08-15T16:45:12.655" v="664" actId="207"/>
          <ac:spMkLst>
            <pc:docMk/>
            <pc:sldMk cId="436008168" sldId="276"/>
            <ac:spMk id="4" creationId="{4710340E-20D2-425C-8344-C5700A0C24CF}"/>
          </ac:spMkLst>
        </pc:spChg>
        <pc:spChg chg="mod">
          <ac:chgData name="Dr.siddharth m" userId="ef8509ea45328bad" providerId="LiveId" clId="{654D1329-8A49-4434-BF8A-8AAC53415D3A}" dt="2021-08-15T16:45:04.601" v="662" actId="27636"/>
          <ac:spMkLst>
            <pc:docMk/>
            <pc:sldMk cId="436008168" sldId="276"/>
            <ac:spMk id="6" creationId="{24A19B74-8E5F-47A2-ACA5-0FE832979E22}"/>
          </ac:spMkLst>
        </pc:spChg>
        <pc:picChg chg="add mod">
          <ac:chgData name="Dr.siddharth m" userId="ef8509ea45328bad" providerId="LiveId" clId="{654D1329-8A49-4434-BF8A-8AAC53415D3A}" dt="2021-08-15T16:44:27.114" v="657" actId="14100"/>
          <ac:picMkLst>
            <pc:docMk/>
            <pc:sldMk cId="436008168" sldId="276"/>
            <ac:picMk id="8" creationId="{4C58B4E1-0866-4319-BF6A-C4F0DC782051}"/>
          </ac:picMkLst>
        </pc:picChg>
      </pc:sldChg>
      <pc:sldChg chg="modSp new mod modNotesTx">
        <pc:chgData name="Dr.siddharth m" userId="ef8509ea45328bad" providerId="LiveId" clId="{654D1329-8A49-4434-BF8A-8AAC53415D3A}" dt="2021-08-15T16:56:59.981" v="771"/>
        <pc:sldMkLst>
          <pc:docMk/>
          <pc:sldMk cId="9178598" sldId="277"/>
        </pc:sldMkLst>
        <pc:spChg chg="mod">
          <ac:chgData name="Dr.siddharth m" userId="ef8509ea45328bad" providerId="LiveId" clId="{654D1329-8A49-4434-BF8A-8AAC53415D3A}" dt="2021-08-15T16:50:17.790" v="736" actId="20577"/>
          <ac:spMkLst>
            <pc:docMk/>
            <pc:sldMk cId="9178598" sldId="277"/>
            <ac:spMk id="2" creationId="{A7E4BC34-4EF2-44C9-B392-1E9F01113323}"/>
          </ac:spMkLst>
        </pc:spChg>
        <pc:spChg chg="mod">
          <ac:chgData name="Dr.siddharth m" userId="ef8509ea45328bad" providerId="LiveId" clId="{654D1329-8A49-4434-BF8A-8AAC53415D3A}" dt="2021-08-15T16:56:39.030" v="769" actId="20577"/>
          <ac:spMkLst>
            <pc:docMk/>
            <pc:sldMk cId="9178598" sldId="277"/>
            <ac:spMk id="3" creationId="{29D56F75-EBC3-4DD3-9994-8C23B548D076}"/>
          </ac:spMkLst>
        </pc:spChg>
      </pc:sldChg>
      <pc:sldChg chg="addSp delSp modSp new mod modNotesTx">
        <pc:chgData name="Dr.siddharth m" userId="ef8509ea45328bad" providerId="LiveId" clId="{654D1329-8A49-4434-BF8A-8AAC53415D3A}" dt="2021-08-15T17:00:41.629" v="782"/>
        <pc:sldMkLst>
          <pc:docMk/>
          <pc:sldMk cId="2111598722" sldId="278"/>
        </pc:sldMkLst>
        <pc:spChg chg="del">
          <ac:chgData name="Dr.siddharth m" userId="ef8509ea45328bad" providerId="LiveId" clId="{654D1329-8A49-4434-BF8A-8AAC53415D3A}" dt="2021-08-15T16:59:55.347" v="773" actId="22"/>
          <ac:spMkLst>
            <pc:docMk/>
            <pc:sldMk cId="2111598722" sldId="278"/>
            <ac:spMk id="3" creationId="{F76E4F37-86B0-4749-A3D8-964BDF1559C8}"/>
          </ac:spMkLst>
        </pc:spChg>
        <pc:picChg chg="add mod ord">
          <ac:chgData name="Dr.siddharth m" userId="ef8509ea45328bad" providerId="LiveId" clId="{654D1329-8A49-4434-BF8A-8AAC53415D3A}" dt="2021-08-15T17:00:18.110" v="781" actId="14100"/>
          <ac:picMkLst>
            <pc:docMk/>
            <pc:sldMk cId="2111598722" sldId="278"/>
            <ac:picMk id="5" creationId="{78351B60-CA7E-43EE-88CC-CD08D94C31AD}"/>
          </ac:picMkLst>
        </pc:picChg>
      </pc:sldChg>
      <pc:sldChg chg="modSp new mod">
        <pc:chgData name="Dr.siddharth m" userId="ef8509ea45328bad" providerId="LiveId" clId="{654D1329-8A49-4434-BF8A-8AAC53415D3A}" dt="2021-08-15T17:02:05.934" v="795" actId="1076"/>
        <pc:sldMkLst>
          <pc:docMk/>
          <pc:sldMk cId="241539680" sldId="279"/>
        </pc:sldMkLst>
        <pc:spChg chg="mod">
          <ac:chgData name="Dr.siddharth m" userId="ef8509ea45328bad" providerId="LiveId" clId="{654D1329-8A49-4434-BF8A-8AAC53415D3A}" dt="2021-08-15T17:02:05.934" v="795" actId="1076"/>
          <ac:spMkLst>
            <pc:docMk/>
            <pc:sldMk cId="241539680" sldId="279"/>
            <ac:spMk id="2" creationId="{15596C98-3CC2-4D04-B2D0-6A96056B3FDA}"/>
          </ac:spMkLst>
        </pc:spChg>
      </pc:sldChg>
      <pc:sldMasterChg chg="addSldLayout">
        <pc:chgData name="Dr.siddharth m" userId="ef8509ea45328bad" providerId="LiveId" clId="{654D1329-8A49-4434-BF8A-8AAC53415D3A}" dt="2021-08-15T14:53:00.222" v="0" actId="680"/>
        <pc:sldMasterMkLst>
          <pc:docMk/>
          <pc:sldMasterMk cId="1499796845" sldId="2147483648"/>
        </pc:sldMasterMkLst>
        <pc:sldLayoutChg chg="add">
          <pc:chgData name="Dr.siddharth m" userId="ef8509ea45328bad" providerId="LiveId" clId="{654D1329-8A49-4434-BF8A-8AAC53415D3A}" dt="2021-08-15T14:53:00.222" v="0" actId="680"/>
          <pc:sldLayoutMkLst>
            <pc:docMk/>
            <pc:sldMasterMk cId="1499796845" sldId="2147483648"/>
            <pc:sldLayoutMk cId="1470764840"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45E86F-D23F-433F-B05A-DDF10DBC2F98}" type="datetimeFigureOut">
              <a:rPr lang="en-IN" smtClean="0"/>
              <a:t>12-05-2023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E6D039-FC29-48C1-9967-E098F2D1654E}" type="slidenum">
              <a:rPr lang="en-IN" smtClean="0"/>
              <a:t>‹#›</a:t>
            </a:fld>
            <a:endParaRPr lang="en-IN"/>
          </a:p>
        </p:txBody>
      </p:sp>
    </p:spTree>
    <p:extLst>
      <p:ext uri="{BB962C8B-B14F-4D97-AF65-F5344CB8AC3E}">
        <p14:creationId xmlns:p14="http://schemas.microsoft.com/office/powerpoint/2010/main" val="2405507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In flower brackets : genetic conditions </a:t>
            </a:r>
          </a:p>
          <a:p>
            <a:endParaRPr lang="en-IN" dirty="0"/>
          </a:p>
          <a:p>
            <a:pPr algn="l"/>
            <a:r>
              <a:rPr lang="en-IN" dirty="0"/>
              <a:t>Marked in red : </a:t>
            </a:r>
            <a:r>
              <a:rPr lang="en-IN" sz="1800" b="0" i="0" u="none" strike="noStrike" baseline="0" dirty="0">
                <a:latin typeface="PalatinoLinotype-Roman"/>
              </a:rPr>
              <a:t>A meta-analysis of </a:t>
            </a:r>
            <a:r>
              <a:rPr lang="en-US" sz="1800" b="0" i="0" u="none" strike="noStrike" baseline="0" dirty="0">
                <a:latin typeface="PalatinoLinotype-Roman"/>
              </a:rPr>
              <a:t>studies evaluating individual clinical features of DVT showed that only a past history of DVT and malignant disease are useful for diagnosis, and no individual clinical feature is useful for ruling out </a:t>
            </a:r>
            <a:r>
              <a:rPr lang="en-IN" sz="1800" b="0" i="0" u="none" strike="noStrike" baseline="0" dirty="0">
                <a:latin typeface="PalatinoLinotype-Roman"/>
              </a:rPr>
              <a:t>DVT</a:t>
            </a:r>
          </a:p>
          <a:p>
            <a:pPr algn="l"/>
            <a:endParaRPr lang="en-IN" sz="1800" b="0" i="0" u="none" strike="noStrike" baseline="0" dirty="0">
              <a:latin typeface="PalatinoLinotype-Roman"/>
            </a:endParaRPr>
          </a:p>
          <a:p>
            <a:pPr algn="l"/>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3</a:t>
            </a:fld>
            <a:endParaRPr lang="en-IN"/>
          </a:p>
        </p:txBody>
      </p:sp>
    </p:spTree>
    <p:extLst>
      <p:ext uri="{BB962C8B-B14F-4D97-AF65-F5344CB8AC3E}">
        <p14:creationId xmlns:p14="http://schemas.microsoft.com/office/powerpoint/2010/main" val="1502537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recently, prolonged computer related </a:t>
            </a:r>
            <a:r>
              <a:rPr lang="en-US" dirty="0">
                <a:solidFill>
                  <a:srgbClr val="FF0000"/>
                </a:solidFill>
              </a:rPr>
              <a:t>“seated immobility syndrome” </a:t>
            </a:r>
            <a:r>
              <a:rPr lang="en-US" dirty="0"/>
              <a:t>has also been </a:t>
            </a:r>
            <a:r>
              <a:rPr lang="en-US" dirty="0" err="1"/>
              <a:t>recognised</a:t>
            </a:r>
            <a:r>
              <a:rPr lang="en-US" dirty="0"/>
              <a:t> as a potential risk factor.</a:t>
            </a:r>
          </a:p>
          <a:p>
            <a:endParaRPr lang="en-US" dirty="0"/>
          </a:p>
          <a:p>
            <a:r>
              <a:rPr lang="en-US" dirty="0"/>
              <a:t>The most common inherited risk factor is a non-O blood type, which is associated with double the risk of VTE.</a:t>
            </a:r>
          </a:p>
          <a:p>
            <a:endParaRPr lang="en-US" dirty="0"/>
          </a:p>
          <a:p>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4</a:t>
            </a:fld>
            <a:endParaRPr lang="en-IN"/>
          </a:p>
        </p:txBody>
      </p:sp>
    </p:spTree>
    <p:extLst>
      <p:ext uri="{BB962C8B-B14F-4D97-AF65-F5344CB8AC3E}">
        <p14:creationId xmlns:p14="http://schemas.microsoft.com/office/powerpoint/2010/main" val="382820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N" sz="1800" b="0" i="0" u="none" strike="noStrike" baseline="0" dirty="0">
                <a:latin typeface="PalatinoLinotype-Roman"/>
              </a:rPr>
              <a:t>1. The most common</a:t>
            </a:r>
            <a:r>
              <a:rPr lang="en-US" sz="1800" b="0" i="0" u="none" strike="noStrike" baseline="0" dirty="0">
                <a:latin typeface="PalatinoLinotype-Roman"/>
              </a:rPr>
              <a:t>symptom, calf pain, has been reported to have sensitivity between 75% and 91% and specificity between 3% and 87%.</a:t>
            </a:r>
          </a:p>
          <a:p>
            <a:pPr algn="l"/>
            <a:r>
              <a:rPr lang="en-US" sz="1800" b="0" i="0" u="none" strike="noStrike" baseline="0" dirty="0">
                <a:latin typeface="PalatinoLinotype-Roman"/>
              </a:rPr>
              <a:t>2. in cancer patients, the negative</a:t>
            </a:r>
            <a:r>
              <a:rPr lang="en-IN" sz="1800" b="0" i="0" u="none" strike="noStrike" baseline="0" dirty="0">
                <a:latin typeface="PalatinoLinotype-Roman"/>
              </a:rPr>
              <a:t> </a:t>
            </a:r>
            <a:r>
              <a:rPr lang="en-US" sz="1800" b="0" i="0" u="none" strike="noStrike" baseline="0" dirty="0">
                <a:latin typeface="PalatinoLinotype-Roman"/>
              </a:rPr>
              <a:t>predictive value of absence of swelling is as high as 97% for outpatients and 92% for inpatients.</a:t>
            </a:r>
          </a:p>
          <a:p>
            <a:pPr algn="l"/>
            <a:endParaRPr lang="en-US" sz="1800" b="0" i="0" u="none" strike="noStrike" baseline="0" dirty="0">
              <a:latin typeface="PalatinoLinotype-Roman"/>
            </a:endParaRPr>
          </a:p>
          <a:p>
            <a:pPr algn="l"/>
            <a:r>
              <a:rPr lang="en-US" sz="2800" dirty="0"/>
              <a:t>Several lower extremity disorders may mimic DVT. These include lymphoedema, SVT, PTS, cellulitis, ruptured Baker cyst, and trauma</a:t>
            </a:r>
            <a:endParaRPr lang="en-US" sz="1800" b="0" i="0" u="none" strike="noStrike" baseline="0" dirty="0">
              <a:latin typeface="PalatinoLinotype-Roman"/>
            </a:endParaRPr>
          </a:p>
          <a:p>
            <a:pPr algn="l"/>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5</a:t>
            </a:fld>
            <a:endParaRPr lang="en-IN"/>
          </a:p>
        </p:txBody>
      </p:sp>
    </p:spTree>
    <p:extLst>
      <p:ext uri="{BB962C8B-B14F-4D97-AF65-F5344CB8AC3E}">
        <p14:creationId xmlns:p14="http://schemas.microsoft.com/office/powerpoint/2010/main" val="2793713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clinical features are known to be suggestive of DVT. These comprise symptoms, signs, and other clinical risk factors. Although useful to raise the clinical suspicion of DVT, these factors cannot be used individually to confirm or exclude the diagnosis. However, when incorporated in decision tools, an </a:t>
            </a:r>
            <a:r>
              <a:rPr lang="en-US" dirty="0" err="1"/>
              <a:t>individualised</a:t>
            </a:r>
            <a:r>
              <a:rPr lang="en-US" dirty="0"/>
              <a:t> pre-test probability of DVT can be assigned to patients, aiding decision making strategies.</a:t>
            </a:r>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7</a:t>
            </a:fld>
            <a:endParaRPr lang="en-IN"/>
          </a:p>
        </p:txBody>
      </p:sp>
    </p:spTree>
    <p:extLst>
      <p:ext uri="{BB962C8B-B14F-4D97-AF65-F5344CB8AC3E}">
        <p14:creationId xmlns:p14="http://schemas.microsoft.com/office/powerpoint/2010/main" val="3842002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thoroughly studied and validated clinical decision score is the Wells DVT score </a:t>
            </a:r>
          </a:p>
          <a:p>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8</a:t>
            </a:fld>
            <a:endParaRPr lang="en-IN"/>
          </a:p>
        </p:txBody>
      </p:sp>
    </p:spTree>
    <p:extLst>
      <p:ext uri="{BB962C8B-B14F-4D97-AF65-F5344CB8AC3E}">
        <p14:creationId xmlns:p14="http://schemas.microsoft.com/office/powerpoint/2010/main" val="3208308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dichotomised</a:t>
            </a:r>
            <a:r>
              <a:rPr lang="en-US" dirty="0"/>
              <a:t> Wells score is simpler and more widely used than the Wells three category version and significant advantages to stratification into three groups have not been demonstrated. </a:t>
            </a:r>
          </a:p>
          <a:p>
            <a:endParaRPr lang="en-US" dirty="0"/>
          </a:p>
          <a:p>
            <a:r>
              <a:rPr lang="en-US" dirty="0"/>
              <a:t>Although the Wells DVT score is useful, the probability of DVT in the low risk group has been reported to be as high as 5%.</a:t>
            </a:r>
          </a:p>
          <a:p>
            <a:endParaRPr lang="en-US" dirty="0"/>
          </a:p>
          <a:p>
            <a:r>
              <a:rPr lang="en-US" dirty="0"/>
              <a:t> With this risk of a false negative result, the score cannot be used as a standalone test to confirm or exclude DVT. </a:t>
            </a:r>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10</a:t>
            </a:fld>
            <a:endParaRPr lang="en-IN"/>
          </a:p>
        </p:txBody>
      </p:sp>
    </p:spTree>
    <p:extLst>
      <p:ext uri="{BB962C8B-B14F-4D97-AF65-F5344CB8AC3E}">
        <p14:creationId xmlns:p14="http://schemas.microsoft.com/office/powerpoint/2010/main" val="299415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score cannot be used as a standalone test to confirm or exclude DVT. However, when used in conjunction with additional investigations, namely D dimer measurements and/or ultrasound, it is a valuable tool for accurate decision making</a:t>
            </a:r>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11</a:t>
            </a:fld>
            <a:endParaRPr lang="en-IN"/>
          </a:p>
        </p:txBody>
      </p:sp>
    </p:spTree>
    <p:extLst>
      <p:ext uri="{BB962C8B-B14F-4D97-AF65-F5344CB8AC3E}">
        <p14:creationId xmlns:p14="http://schemas.microsoft.com/office/powerpoint/2010/main" val="437079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Flowchart of recommendations[ESVS GUIDELINES 2021]  for the diagnosis and investigation of deep vein thrombosis (DVT), including computed tomography venography (CTV) and magnetic resonance venography (MRV)</a:t>
            </a:r>
          </a:p>
          <a:p>
            <a:endParaRPr lang="en-US" dirty="0"/>
          </a:p>
          <a:p>
            <a:endParaRPr lang="en-US" dirty="0"/>
          </a:p>
          <a:p>
            <a:r>
              <a:rPr lang="en-US" dirty="0"/>
              <a:t> Clinical examination and sex specific screening is recommended rather than routine extensive screening for malignancy</a:t>
            </a:r>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14</a:t>
            </a:fld>
            <a:endParaRPr lang="en-IN"/>
          </a:p>
        </p:txBody>
      </p:sp>
    </p:spTree>
    <p:extLst>
      <p:ext uri="{BB962C8B-B14F-4D97-AF65-F5344CB8AC3E}">
        <p14:creationId xmlns:p14="http://schemas.microsoft.com/office/powerpoint/2010/main" val="2764549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dimers are fibrin degradation products and are increased in any condition with increased fibrin formation, such as venous thrombosis</a:t>
            </a:r>
          </a:p>
          <a:p>
            <a:endParaRPr lang="en-US" dirty="0"/>
          </a:p>
          <a:p>
            <a:r>
              <a:rPr lang="en-US" dirty="0"/>
              <a:t>false positives are common as numerous other conditions yield increased D dimer levels, including infection, cancer, and pregnancy. </a:t>
            </a:r>
          </a:p>
          <a:p>
            <a:endParaRPr lang="en-US" dirty="0"/>
          </a:p>
          <a:p>
            <a:r>
              <a:rPr lang="en-US" dirty="0"/>
              <a:t>Older age is also associated with higher baseline D dimer concentrations and although age adjusted cutoffs have been introduced, the specificity remains low (51.1%).</a:t>
            </a:r>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16</a:t>
            </a:fld>
            <a:endParaRPr lang="en-IN"/>
          </a:p>
        </p:txBody>
      </p:sp>
    </p:spTree>
    <p:extLst>
      <p:ext uri="{BB962C8B-B14F-4D97-AF65-F5344CB8AC3E}">
        <p14:creationId xmlns:p14="http://schemas.microsoft.com/office/powerpoint/2010/main" val="559659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distinct ultrasound assessment approaches are </a:t>
            </a:r>
            <a:r>
              <a:rPr lang="en-US" dirty="0" err="1"/>
              <a:t>practised</a:t>
            </a:r>
            <a:r>
              <a:rPr lang="en-US" dirty="0"/>
              <a:t> to investigate for DVT in symptomatic patients: two or three point compression ultrasound scanning (CUS) and whole leg ultrasound scanning (WLUS).</a:t>
            </a:r>
          </a:p>
          <a:p>
            <a:endParaRPr lang="en-US" dirty="0"/>
          </a:p>
          <a:p>
            <a:r>
              <a:rPr lang="en-US" dirty="0"/>
              <a:t>In CUS, deep vein patency is only assessed in two or three venous territories (usually the common femoral vein, the popliteal vein  the femoral vein). Although the most proximal segments of the tibial veins can be interrogated during popliteal assessment, isolated calf DVT is not excluded by this technique. </a:t>
            </a:r>
          </a:p>
          <a:p>
            <a:endParaRPr lang="en-US" dirty="0"/>
          </a:p>
          <a:p>
            <a:r>
              <a:rPr lang="en-US" dirty="0"/>
              <a:t>However, WLUS provides a more extensive examination, where the entire deep vein network of the leg is scanned from the common femoral vein to the distal veins.</a:t>
            </a:r>
          </a:p>
          <a:p>
            <a:endParaRPr lang="en-US" dirty="0"/>
          </a:p>
        </p:txBody>
      </p:sp>
      <p:sp>
        <p:nvSpPr>
          <p:cNvPr id="4" name="Slide Number Placeholder 3"/>
          <p:cNvSpPr>
            <a:spLocks noGrp="1"/>
          </p:cNvSpPr>
          <p:nvPr>
            <p:ph type="sldNum" sz="quarter" idx="5"/>
          </p:nvPr>
        </p:nvSpPr>
        <p:spPr/>
        <p:txBody>
          <a:bodyPr/>
          <a:lstStyle/>
          <a:p>
            <a:fld id="{02E6D039-FC29-48C1-9967-E098F2D1654E}" type="slidenum">
              <a:rPr lang="en-IN" smtClean="0"/>
              <a:t>17</a:t>
            </a:fld>
            <a:endParaRPr lang="en-IN"/>
          </a:p>
        </p:txBody>
      </p:sp>
    </p:spTree>
    <p:extLst>
      <p:ext uri="{BB962C8B-B14F-4D97-AF65-F5344CB8AC3E}">
        <p14:creationId xmlns:p14="http://schemas.microsoft.com/office/powerpoint/2010/main" val="781045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therefore the GWC OF </a:t>
            </a:r>
            <a:r>
              <a:rPr lang="en-US" dirty="0" err="1"/>
              <a:t>esvs</a:t>
            </a:r>
            <a:r>
              <a:rPr lang="en-US" dirty="0"/>
              <a:t>  is in </a:t>
            </a:r>
            <a:r>
              <a:rPr lang="en-US" dirty="0" err="1"/>
              <a:t>favour</a:t>
            </a:r>
            <a:r>
              <a:rPr lang="en-US" dirty="0"/>
              <a:t> of WLUS whenever there is clinical suspicion of calf DVT and WLUS is available.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 test probability :PTP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DD:Ddimer</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Considering the differences between these techniques, the Palladio study proposed a comprehensive diagnostic algorithm for DVT, in which WLUS and CUS were used, depending on D dimer measurements and the pre-test probability of DVT.36 In this study, D dimer measurement and pretest probability assessment were performed on admission in the study population. On the basis of pre-test probability assessment, patients were stratified into three groups: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Group 1: pre-test probability unlikely and D dimer negative (DVT excluded)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Group 2: either pre-test probability for DVT likely or positive for D dimer (CUS only)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Group 3: pre-test probability for DVT likely and positive D dimer (WLUS)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this algorithm is not validated, and therefore the GWC is in </a:t>
            </a:r>
            <a:r>
              <a:rPr lang="en-US" dirty="0" err="1"/>
              <a:t>favour</a:t>
            </a:r>
            <a:r>
              <a:rPr lang="en-US" dirty="0"/>
              <a:t> of WLUS whenever there is clinical suspicion of calf DVT and WLUS is available.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a:p>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18</a:t>
            </a:fld>
            <a:endParaRPr lang="en-IN"/>
          </a:p>
        </p:txBody>
      </p:sp>
    </p:spTree>
    <p:extLst>
      <p:ext uri="{BB962C8B-B14F-4D97-AF65-F5344CB8AC3E}">
        <p14:creationId xmlns:p14="http://schemas.microsoft.com/office/powerpoint/2010/main" val="4030583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a:t>
            </a:r>
            <a:r>
              <a:rPr lang="en-US" dirty="0" err="1"/>
              <a:t>Ctv</a:t>
            </a:r>
            <a:r>
              <a:rPr lang="en-US" dirty="0"/>
              <a:t> offers definite advantages over ultrasound.  when evaluating the pelvic veins or the inferior vena cava (</a:t>
            </a:r>
            <a:r>
              <a:rPr lang="en-US" dirty="0" err="1"/>
              <a:t>ivc</a:t>
            </a:r>
            <a:r>
              <a:rPr lang="en-US" dirty="0"/>
              <a:t>) </a:t>
            </a:r>
          </a:p>
          <a:p>
            <a:r>
              <a:rPr lang="en-US" dirty="0"/>
              <a:t>2. Can detect concurrent medical conditions that cause pain and swelling</a:t>
            </a:r>
          </a:p>
          <a:p>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19</a:t>
            </a:fld>
            <a:endParaRPr lang="en-IN"/>
          </a:p>
        </p:txBody>
      </p:sp>
    </p:spTree>
    <p:extLst>
      <p:ext uri="{BB962C8B-B14F-4D97-AF65-F5344CB8AC3E}">
        <p14:creationId xmlns:p14="http://schemas.microsoft.com/office/powerpoint/2010/main" val="3884380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detect concurrent medical conditions that cause pain and swelling [</a:t>
            </a:r>
            <a:r>
              <a:rPr lang="fr-FR" dirty="0" err="1"/>
              <a:t>extrinsic</a:t>
            </a:r>
            <a:r>
              <a:rPr lang="fr-FR" dirty="0"/>
              <a:t> </a:t>
            </a:r>
            <a:r>
              <a:rPr lang="fr-FR" dirty="0" err="1"/>
              <a:t>venous</a:t>
            </a:r>
            <a:r>
              <a:rPr lang="fr-FR" dirty="0"/>
              <a:t> compression syndromes or incidental </a:t>
            </a:r>
            <a:r>
              <a:rPr lang="fr-FR" dirty="0" err="1"/>
              <a:t>pelvic</a:t>
            </a:r>
            <a:r>
              <a:rPr lang="fr-FR" dirty="0"/>
              <a:t> </a:t>
            </a:r>
            <a:r>
              <a:rPr lang="fr-FR" dirty="0" err="1"/>
              <a:t>malignancies</a:t>
            </a:r>
            <a:r>
              <a:rPr lang="fr-FR" dirty="0"/>
              <a:t>. ]</a:t>
            </a:r>
            <a:endParaRPr lang="en-US" dirty="0"/>
          </a:p>
          <a:p>
            <a:endParaRPr lang="en-IN" dirty="0"/>
          </a:p>
          <a:p>
            <a:r>
              <a:rPr lang="en-US" dirty="0"/>
              <a:t>Recent studies have assessed the role of MRV in follow up after DVT, and differentiation between new and recurrent DVT. In fact, although duplex ultrasound cannot reliably determine the age of a thrombus and therefore distinguish acute recurrent DVT from persisting previous thrombus</a:t>
            </a:r>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20</a:t>
            </a:fld>
            <a:endParaRPr lang="en-IN"/>
          </a:p>
        </p:txBody>
      </p:sp>
    </p:spTree>
    <p:extLst>
      <p:ext uri="{BB962C8B-B14F-4D97-AF65-F5344CB8AC3E}">
        <p14:creationId xmlns:p14="http://schemas.microsoft.com/office/powerpoint/2010/main" val="1798353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Theia study, 119 patients with suspected recurrent DVT had magnetic resonance direct thrombus imaging negative for both DVT and SVT and were not treated with any anticoagulant during follow </a:t>
            </a:r>
            <a:r>
              <a:rPr lang="en-US" dirty="0" err="1"/>
              <a:t>up.The</a:t>
            </a:r>
            <a:r>
              <a:rPr lang="en-US" dirty="0"/>
              <a:t> three month incidence of recurrent symptomatic VTE was 1.7% (95% confidence interval [CI] 0.20% e 5.9%), suggesting that whenever recurrent ipsilateral DVT is suspected and a WLUS is inconclusive, magnetic resonance direct thrombus imaging should be considered for therapeutic management decisions.</a:t>
            </a:r>
            <a:endParaRPr lang="en-IN" dirty="0"/>
          </a:p>
        </p:txBody>
      </p:sp>
      <p:sp>
        <p:nvSpPr>
          <p:cNvPr id="4" name="Slide Number Placeholder 3"/>
          <p:cNvSpPr>
            <a:spLocks noGrp="1"/>
          </p:cNvSpPr>
          <p:nvPr>
            <p:ph type="sldNum" sz="quarter" idx="5"/>
          </p:nvPr>
        </p:nvSpPr>
        <p:spPr/>
        <p:txBody>
          <a:bodyPr/>
          <a:lstStyle/>
          <a:p>
            <a:fld id="{02E6D039-FC29-48C1-9967-E098F2D1654E}" type="slidenum">
              <a:rPr lang="en-IN" smtClean="0"/>
              <a:t>21</a:t>
            </a:fld>
            <a:endParaRPr lang="en-IN"/>
          </a:p>
        </p:txBody>
      </p:sp>
    </p:spTree>
    <p:extLst>
      <p:ext uri="{BB962C8B-B14F-4D97-AF65-F5344CB8AC3E}">
        <p14:creationId xmlns:p14="http://schemas.microsoft.com/office/powerpoint/2010/main" val="3812091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t>5/12/2023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53306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5/12/2023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1727008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5/12/2023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76092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5/12/2023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04916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t>5/12/2023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47896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5/12/2023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23683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5/12/2023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46120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ABBEA6-7C60-4B02-AE87-00D78D8422AF}" type="datetimeFigureOut">
              <a:rPr lang="en-US" smtClean="0"/>
              <a:t>5/12/2023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95259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5/12/2023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95241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624D31-43A5-475A-80CF-332C9F6DCF35}" type="datetimeFigureOut">
              <a:rPr lang="en-US" smtClean="0"/>
              <a:t>5/12/2023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16826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624D31-43A5-475A-80CF-332C9F6DCF35}" type="datetimeFigureOut">
              <a:rPr lang="en-US" smtClean="0"/>
              <a:t>5/12/2023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97877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624D31-43A5-475A-80CF-332C9F6DCF35}" type="datetimeFigureOut">
              <a:rPr lang="en-US" smtClean="0"/>
              <a:t>5/12/2023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27670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624D31-43A5-475A-80CF-332C9F6DCF35}" type="datetimeFigureOut">
              <a:rPr lang="en-US" smtClean="0"/>
              <a:t>5/12/2023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45687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8624D31-43A5-475A-80CF-332C9F6DCF35}" type="datetimeFigureOut">
              <a:rPr lang="en-US" smtClean="0"/>
              <a:t>5/12/2023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27569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8624D31-43A5-475A-80CF-332C9F6DCF35}" type="datetimeFigureOut">
              <a:rPr lang="en-US" smtClean="0"/>
              <a:t>5/12/2023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66428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5/12/2023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710392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t>5/12/2023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98225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rgbClr val="FFC000"/>
                </a:solidFill>
                <a:latin typeface="Carlito"/>
                <a:cs typeface="Carlito"/>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39241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98624D31-43A5-475A-80CF-332C9F6DCF35}" type="datetimeFigureOut">
              <a:rPr lang="en-US" smtClean="0"/>
              <a:t>5/12/2023</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9551969"/>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5C711-0B8F-4C23-BE07-C5071BDF173A}"/>
              </a:ext>
            </a:extLst>
          </p:cNvPr>
          <p:cNvSpPr>
            <a:spLocks noGrp="1"/>
          </p:cNvSpPr>
          <p:nvPr>
            <p:ph type="ctrTitle"/>
          </p:nvPr>
        </p:nvSpPr>
        <p:spPr/>
        <p:txBody>
          <a:bodyPr/>
          <a:lstStyle/>
          <a:p>
            <a:r>
              <a:rPr lang="en-IN" dirty="0"/>
              <a:t>Diagnosis &amp; Risk stratification venous thromboembolism </a:t>
            </a:r>
          </a:p>
        </p:txBody>
      </p:sp>
      <p:sp>
        <p:nvSpPr>
          <p:cNvPr id="3" name="Subtitle 2">
            <a:extLst>
              <a:ext uri="{FF2B5EF4-FFF2-40B4-BE49-F238E27FC236}">
                <a16:creationId xmlns:a16="http://schemas.microsoft.com/office/drawing/2014/main" id="{3A737ED7-6267-4537-99AE-9969B6B650AE}"/>
              </a:ext>
            </a:extLst>
          </p:cNvPr>
          <p:cNvSpPr>
            <a:spLocks noGrp="1"/>
          </p:cNvSpPr>
          <p:nvPr>
            <p:ph type="subTitle" idx="1"/>
          </p:nvPr>
        </p:nvSpPr>
        <p:spPr/>
        <p:txBody>
          <a:bodyPr/>
          <a:lstStyle/>
          <a:p>
            <a:r>
              <a:rPr lang="en-IN" dirty="0" err="1"/>
              <a:t>Dr.</a:t>
            </a:r>
            <a:r>
              <a:rPr lang="en-IN" dirty="0"/>
              <a:t> </a:t>
            </a:r>
            <a:r>
              <a:rPr lang="en-IN"/>
              <a:t>Siddharth</a:t>
            </a:r>
          </a:p>
          <a:p>
            <a:r>
              <a:rPr lang="en-IN"/>
              <a:t> </a:t>
            </a:r>
            <a:endParaRPr lang="en-IN" dirty="0"/>
          </a:p>
        </p:txBody>
      </p:sp>
    </p:spTree>
    <p:extLst>
      <p:ext uri="{BB962C8B-B14F-4D97-AF65-F5344CB8AC3E}">
        <p14:creationId xmlns:p14="http://schemas.microsoft.com/office/powerpoint/2010/main" val="4197263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AA8E7-5FFC-4CCA-B652-9D55D3DD3561}"/>
              </a:ext>
            </a:extLst>
          </p:cNvPr>
          <p:cNvSpPr>
            <a:spLocks noGrp="1"/>
          </p:cNvSpPr>
          <p:nvPr>
            <p:ph type="title"/>
          </p:nvPr>
        </p:nvSpPr>
        <p:spPr/>
        <p:txBody>
          <a:bodyPr/>
          <a:lstStyle/>
          <a:p>
            <a:r>
              <a:rPr lang="en-US" dirty="0"/>
              <a:t>Epidemiology and burden of the disease</a:t>
            </a:r>
            <a:endParaRPr lang="en-IN" dirty="0"/>
          </a:p>
        </p:txBody>
      </p:sp>
      <p:sp>
        <p:nvSpPr>
          <p:cNvPr id="3" name="Content Placeholder 2">
            <a:extLst>
              <a:ext uri="{FF2B5EF4-FFF2-40B4-BE49-F238E27FC236}">
                <a16:creationId xmlns:a16="http://schemas.microsoft.com/office/drawing/2014/main" id="{26BD09AB-C630-44F9-9B12-CB0A54CCF9B9}"/>
              </a:ext>
            </a:extLst>
          </p:cNvPr>
          <p:cNvSpPr>
            <a:spLocks noGrp="1"/>
          </p:cNvSpPr>
          <p:nvPr>
            <p:ph idx="1"/>
          </p:nvPr>
        </p:nvSpPr>
        <p:spPr/>
        <p:txBody>
          <a:bodyPr>
            <a:normAutofit/>
          </a:bodyPr>
          <a:lstStyle/>
          <a:p>
            <a:r>
              <a:rPr lang="en-US" dirty="0"/>
              <a:t>The annual incidence of first episode of symptomatic DVT in the adult population ranges from 50 to 100 per 100 000 population[1]</a:t>
            </a:r>
          </a:p>
          <a:p>
            <a:r>
              <a:rPr lang="en-US" dirty="0"/>
              <a:t>overall incidence of venous thromboembolism (VTE) around 25% higher with the addition of pulmonary embolism (PE) events.[2]</a:t>
            </a:r>
          </a:p>
          <a:p>
            <a:r>
              <a:rPr lang="en-US" dirty="0"/>
              <a:t>The incidence of DVT is slightly greater in women aged 20 e 45 years, but men have a higher incidence between 45 and 60 years of age</a:t>
            </a:r>
          </a:p>
          <a:p>
            <a:r>
              <a:rPr lang="en-US" dirty="0"/>
              <a:t>1.  </a:t>
            </a:r>
            <a:r>
              <a:rPr lang="en-US" sz="1400" dirty="0" err="1"/>
              <a:t>Heit</a:t>
            </a:r>
            <a:r>
              <a:rPr lang="en-US" sz="1400" dirty="0"/>
              <a:t> JA, Spencer FA, White RH. The epidemiology of venous thromboembolism. J </a:t>
            </a:r>
            <a:r>
              <a:rPr lang="en-US" sz="1400" dirty="0" err="1"/>
              <a:t>Thromb</a:t>
            </a:r>
            <a:r>
              <a:rPr lang="en-US" sz="1400" dirty="0"/>
              <a:t> Thrombolysis 2016;41:3e14.</a:t>
            </a:r>
          </a:p>
          <a:p>
            <a:r>
              <a:rPr lang="en-IN" sz="1400" dirty="0"/>
              <a:t>2.  Spencer FA, Emery C, Joffe SW, </a:t>
            </a:r>
            <a:r>
              <a:rPr lang="en-IN" sz="1400" dirty="0" err="1"/>
              <a:t>Pacifico</a:t>
            </a:r>
            <a:r>
              <a:rPr lang="en-IN" sz="1400" dirty="0"/>
              <a:t> L, Lessard D, Reed G, et al. Incidence rates, clinical profile, and outcomes of patients with venous thromboembolism. The Worcester VTE study. J </a:t>
            </a:r>
            <a:r>
              <a:rPr lang="en-IN" sz="1400" dirty="0" err="1"/>
              <a:t>Thromb</a:t>
            </a:r>
            <a:r>
              <a:rPr lang="en-IN" sz="1400" dirty="0"/>
              <a:t> Thrombolysis 2009;28:401e9</a:t>
            </a:r>
          </a:p>
        </p:txBody>
      </p:sp>
    </p:spTree>
    <p:extLst>
      <p:ext uri="{BB962C8B-B14F-4D97-AF65-F5344CB8AC3E}">
        <p14:creationId xmlns:p14="http://schemas.microsoft.com/office/powerpoint/2010/main" val="3631699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82902" y="257176"/>
            <a:ext cx="3903345" cy="696595"/>
          </a:xfrm>
          <a:prstGeom prst="rect">
            <a:avLst/>
          </a:prstGeom>
        </p:spPr>
        <p:txBody>
          <a:bodyPr vert="horz" wrap="square" lIns="0" tIns="12700" rIns="0" bIns="0" rtlCol="0" anchor="b">
            <a:spAutoFit/>
          </a:bodyPr>
          <a:lstStyle/>
          <a:p>
            <a:pPr marL="12700">
              <a:lnSpc>
                <a:spcPct val="100000"/>
              </a:lnSpc>
              <a:spcBef>
                <a:spcPts val="100"/>
              </a:spcBef>
            </a:pPr>
            <a:r>
              <a:rPr sz="4400" dirty="0"/>
              <a:t>Risk</a:t>
            </a:r>
            <a:r>
              <a:rPr sz="4400" spc="-75" dirty="0"/>
              <a:t> </a:t>
            </a:r>
            <a:r>
              <a:rPr sz="4400" spc="-35" dirty="0"/>
              <a:t>Factors</a:t>
            </a:r>
            <a:endParaRPr sz="4400" dirty="0"/>
          </a:p>
        </p:txBody>
      </p:sp>
      <p:sp>
        <p:nvSpPr>
          <p:cNvPr id="3" name="object 3"/>
          <p:cNvSpPr txBox="1"/>
          <p:nvPr/>
        </p:nvSpPr>
        <p:spPr>
          <a:xfrm>
            <a:off x="1831341" y="953771"/>
            <a:ext cx="3903345" cy="5897245"/>
          </a:xfrm>
          <a:prstGeom prst="rect">
            <a:avLst/>
          </a:prstGeom>
        </p:spPr>
        <p:txBody>
          <a:bodyPr vert="horz" wrap="square" lIns="0" tIns="67310" rIns="0" bIns="0" rtlCol="0">
            <a:spAutoFit/>
          </a:bodyPr>
          <a:lstStyle/>
          <a:p>
            <a:pPr marL="355600" indent="-342900">
              <a:spcBef>
                <a:spcPts val="530"/>
              </a:spcBef>
              <a:buFont typeface="Arial"/>
              <a:buChar char="•"/>
              <a:tabLst>
                <a:tab pos="354965" algn="l"/>
                <a:tab pos="355600" algn="l"/>
              </a:tabLst>
            </a:pPr>
            <a:r>
              <a:rPr spc="-5" dirty="0">
                <a:solidFill>
                  <a:srgbClr val="FFFFFF"/>
                </a:solidFill>
                <a:latin typeface="Carlito"/>
                <a:cs typeface="Carlito"/>
              </a:rPr>
              <a:t>Age</a:t>
            </a:r>
            <a:endParaRPr dirty="0">
              <a:latin typeface="Carlito"/>
              <a:cs typeface="Carlito"/>
            </a:endParaRPr>
          </a:p>
          <a:p>
            <a:pPr marL="355600" indent="-342900">
              <a:spcBef>
                <a:spcPts val="430"/>
              </a:spcBef>
              <a:buFont typeface="Arial"/>
              <a:buChar char="•"/>
              <a:tabLst>
                <a:tab pos="354965" algn="l"/>
                <a:tab pos="355600" algn="l"/>
              </a:tabLst>
            </a:pPr>
            <a:r>
              <a:rPr spc="-10" dirty="0">
                <a:solidFill>
                  <a:srgbClr val="FFFFFF"/>
                </a:solidFill>
                <a:latin typeface="Carlito"/>
                <a:cs typeface="Carlito"/>
              </a:rPr>
              <a:t>Immobilization </a:t>
            </a:r>
            <a:r>
              <a:rPr spc="-5" dirty="0">
                <a:solidFill>
                  <a:srgbClr val="FFFFFF"/>
                </a:solidFill>
                <a:latin typeface="Carlito"/>
                <a:cs typeface="Carlito"/>
              </a:rPr>
              <a:t>longer </a:t>
            </a:r>
            <a:r>
              <a:rPr dirty="0">
                <a:solidFill>
                  <a:srgbClr val="FFFFFF"/>
                </a:solidFill>
                <a:latin typeface="Carlito"/>
                <a:cs typeface="Carlito"/>
              </a:rPr>
              <a:t>than 3</a:t>
            </a:r>
            <a:r>
              <a:rPr spc="30" dirty="0">
                <a:solidFill>
                  <a:srgbClr val="FFFFFF"/>
                </a:solidFill>
                <a:latin typeface="Carlito"/>
                <a:cs typeface="Carlito"/>
              </a:rPr>
              <a:t> </a:t>
            </a:r>
            <a:r>
              <a:rPr spc="-15" dirty="0">
                <a:solidFill>
                  <a:srgbClr val="FFFFFF"/>
                </a:solidFill>
                <a:latin typeface="Carlito"/>
                <a:cs typeface="Carlito"/>
              </a:rPr>
              <a:t>days</a:t>
            </a:r>
            <a:endParaRPr dirty="0">
              <a:latin typeface="Carlito"/>
              <a:cs typeface="Carlito"/>
            </a:endParaRPr>
          </a:p>
          <a:p>
            <a:pPr marL="355600" indent="-342900">
              <a:spcBef>
                <a:spcPts val="434"/>
              </a:spcBef>
              <a:buFont typeface="Arial"/>
              <a:buChar char="•"/>
              <a:tabLst>
                <a:tab pos="354965" algn="l"/>
                <a:tab pos="355600" algn="l"/>
              </a:tabLst>
            </a:pPr>
            <a:r>
              <a:rPr spc="-10" dirty="0">
                <a:solidFill>
                  <a:srgbClr val="FFFFFF"/>
                </a:solidFill>
                <a:latin typeface="Carlito"/>
                <a:cs typeface="Carlito"/>
              </a:rPr>
              <a:t>Pregnancy </a:t>
            </a:r>
            <a:r>
              <a:rPr dirty="0">
                <a:solidFill>
                  <a:srgbClr val="FFFFFF"/>
                </a:solidFill>
                <a:latin typeface="Carlito"/>
                <a:cs typeface="Carlito"/>
              </a:rPr>
              <a:t>and the </a:t>
            </a:r>
            <a:r>
              <a:rPr spc="-5" dirty="0">
                <a:solidFill>
                  <a:srgbClr val="FFFFFF"/>
                </a:solidFill>
                <a:latin typeface="Carlito"/>
                <a:cs typeface="Carlito"/>
              </a:rPr>
              <a:t>postpartum</a:t>
            </a:r>
            <a:r>
              <a:rPr spc="-15" dirty="0">
                <a:solidFill>
                  <a:srgbClr val="FFFFFF"/>
                </a:solidFill>
                <a:latin typeface="Carlito"/>
                <a:cs typeface="Carlito"/>
              </a:rPr>
              <a:t> </a:t>
            </a:r>
            <a:r>
              <a:rPr spc="-5" dirty="0">
                <a:solidFill>
                  <a:srgbClr val="FFFFFF"/>
                </a:solidFill>
                <a:latin typeface="Carlito"/>
                <a:cs typeface="Carlito"/>
              </a:rPr>
              <a:t>period</a:t>
            </a:r>
            <a:endParaRPr dirty="0">
              <a:latin typeface="Carlito"/>
              <a:cs typeface="Carlito"/>
            </a:endParaRPr>
          </a:p>
          <a:p>
            <a:pPr marL="355600" indent="-342900">
              <a:spcBef>
                <a:spcPts val="430"/>
              </a:spcBef>
              <a:buFont typeface="Arial"/>
              <a:buChar char="•"/>
              <a:tabLst>
                <a:tab pos="354965" algn="l"/>
                <a:tab pos="355600" algn="l"/>
              </a:tabLst>
            </a:pPr>
            <a:r>
              <a:rPr dirty="0">
                <a:solidFill>
                  <a:srgbClr val="FFFFFF"/>
                </a:solidFill>
                <a:latin typeface="Carlito"/>
                <a:cs typeface="Carlito"/>
              </a:rPr>
              <a:t>Major </a:t>
            </a:r>
            <a:r>
              <a:rPr spc="-5" dirty="0">
                <a:solidFill>
                  <a:srgbClr val="FFFFFF"/>
                </a:solidFill>
                <a:latin typeface="Carlito"/>
                <a:cs typeface="Carlito"/>
              </a:rPr>
              <a:t>surgery in </a:t>
            </a:r>
            <a:r>
              <a:rPr spc="-10" dirty="0">
                <a:solidFill>
                  <a:srgbClr val="FFFFFF"/>
                </a:solidFill>
                <a:latin typeface="Carlito"/>
                <a:cs typeface="Carlito"/>
              </a:rPr>
              <a:t>previous </a:t>
            </a:r>
            <a:r>
              <a:rPr dirty="0">
                <a:solidFill>
                  <a:srgbClr val="FFFFFF"/>
                </a:solidFill>
                <a:latin typeface="Carlito"/>
                <a:cs typeface="Carlito"/>
              </a:rPr>
              <a:t>4</a:t>
            </a:r>
            <a:r>
              <a:rPr spc="-10" dirty="0">
                <a:solidFill>
                  <a:srgbClr val="FFFFFF"/>
                </a:solidFill>
                <a:latin typeface="Carlito"/>
                <a:cs typeface="Carlito"/>
              </a:rPr>
              <a:t> </a:t>
            </a:r>
            <a:r>
              <a:rPr spc="-5" dirty="0">
                <a:solidFill>
                  <a:srgbClr val="FFFFFF"/>
                </a:solidFill>
                <a:latin typeface="Carlito"/>
                <a:cs typeface="Carlito"/>
              </a:rPr>
              <a:t>weeks</a:t>
            </a:r>
            <a:endParaRPr dirty="0">
              <a:latin typeface="Carlito"/>
              <a:cs typeface="Carlito"/>
            </a:endParaRPr>
          </a:p>
          <a:p>
            <a:pPr marL="355600" marR="191770" indent="-342900">
              <a:spcBef>
                <a:spcPts val="434"/>
              </a:spcBef>
              <a:buFont typeface="Arial"/>
              <a:buChar char="•"/>
              <a:tabLst>
                <a:tab pos="354965" algn="l"/>
                <a:tab pos="355600" algn="l"/>
              </a:tabLst>
            </a:pPr>
            <a:r>
              <a:rPr spc="-5" dirty="0">
                <a:solidFill>
                  <a:srgbClr val="FFFFFF"/>
                </a:solidFill>
                <a:latin typeface="Carlito"/>
                <a:cs typeface="Carlito"/>
              </a:rPr>
              <a:t>Long plane or </a:t>
            </a:r>
            <a:r>
              <a:rPr spc="-10" dirty="0">
                <a:solidFill>
                  <a:srgbClr val="FFFFFF"/>
                </a:solidFill>
                <a:latin typeface="Carlito"/>
                <a:cs typeface="Carlito"/>
              </a:rPr>
              <a:t>car </a:t>
            </a:r>
            <a:r>
              <a:rPr spc="-5" dirty="0">
                <a:solidFill>
                  <a:srgbClr val="FFFFFF"/>
                </a:solidFill>
                <a:latin typeface="Carlito"/>
                <a:cs typeface="Carlito"/>
              </a:rPr>
              <a:t>trips (&gt; </a:t>
            </a:r>
            <a:r>
              <a:rPr dirty="0">
                <a:solidFill>
                  <a:srgbClr val="FFFFFF"/>
                </a:solidFill>
                <a:latin typeface="Carlito"/>
                <a:cs typeface="Carlito"/>
              </a:rPr>
              <a:t>4 </a:t>
            </a:r>
            <a:r>
              <a:rPr spc="-10" dirty="0">
                <a:solidFill>
                  <a:srgbClr val="FFFFFF"/>
                </a:solidFill>
                <a:latin typeface="Carlito"/>
                <a:cs typeface="Carlito"/>
              </a:rPr>
              <a:t>hours) </a:t>
            </a:r>
            <a:r>
              <a:rPr spc="-5" dirty="0">
                <a:solidFill>
                  <a:srgbClr val="FFFFFF"/>
                </a:solidFill>
                <a:latin typeface="Carlito"/>
                <a:cs typeface="Carlito"/>
              </a:rPr>
              <a:t>in  </a:t>
            </a:r>
            <a:r>
              <a:rPr spc="-10" dirty="0">
                <a:solidFill>
                  <a:srgbClr val="FFFFFF"/>
                </a:solidFill>
                <a:latin typeface="Carlito"/>
                <a:cs typeface="Carlito"/>
              </a:rPr>
              <a:t>previous </a:t>
            </a:r>
            <a:r>
              <a:rPr dirty="0">
                <a:solidFill>
                  <a:srgbClr val="FFFFFF"/>
                </a:solidFill>
                <a:latin typeface="Carlito"/>
                <a:cs typeface="Carlito"/>
              </a:rPr>
              <a:t>4</a:t>
            </a:r>
            <a:r>
              <a:rPr spc="20" dirty="0">
                <a:solidFill>
                  <a:srgbClr val="FFFFFF"/>
                </a:solidFill>
                <a:latin typeface="Carlito"/>
                <a:cs typeface="Carlito"/>
              </a:rPr>
              <a:t> </a:t>
            </a:r>
            <a:r>
              <a:rPr spc="-5" dirty="0">
                <a:solidFill>
                  <a:srgbClr val="FFFFFF"/>
                </a:solidFill>
                <a:latin typeface="Carlito"/>
                <a:cs typeface="Carlito"/>
              </a:rPr>
              <a:t>weeks</a:t>
            </a:r>
            <a:endParaRPr dirty="0">
              <a:latin typeface="Carlito"/>
              <a:cs typeface="Carlito"/>
            </a:endParaRPr>
          </a:p>
          <a:p>
            <a:pPr marL="355600" indent="-342900">
              <a:spcBef>
                <a:spcPts val="434"/>
              </a:spcBef>
              <a:buFont typeface="Arial"/>
              <a:buChar char="•"/>
              <a:tabLst>
                <a:tab pos="354965" algn="l"/>
                <a:tab pos="355600" algn="l"/>
              </a:tabLst>
            </a:pPr>
            <a:r>
              <a:rPr spc="-5" dirty="0">
                <a:solidFill>
                  <a:srgbClr val="FF0000"/>
                </a:solidFill>
                <a:latin typeface="Carlito"/>
                <a:cs typeface="Carlito"/>
              </a:rPr>
              <a:t>Cancer</a:t>
            </a:r>
            <a:endParaRPr dirty="0">
              <a:solidFill>
                <a:srgbClr val="FF0000"/>
              </a:solidFill>
              <a:latin typeface="Carlito"/>
              <a:cs typeface="Carlito"/>
            </a:endParaRPr>
          </a:p>
          <a:p>
            <a:pPr marL="355600" indent="-342900">
              <a:spcBef>
                <a:spcPts val="430"/>
              </a:spcBef>
              <a:buFont typeface="Arial"/>
              <a:buChar char="•"/>
              <a:tabLst>
                <a:tab pos="354965" algn="l"/>
                <a:tab pos="355600" algn="l"/>
              </a:tabLst>
            </a:pPr>
            <a:r>
              <a:rPr spc="-10" dirty="0">
                <a:solidFill>
                  <a:srgbClr val="FF0000"/>
                </a:solidFill>
                <a:latin typeface="Carlito"/>
                <a:cs typeface="Carlito"/>
              </a:rPr>
              <a:t>Previous</a:t>
            </a:r>
            <a:r>
              <a:rPr spc="10" dirty="0">
                <a:solidFill>
                  <a:srgbClr val="FF0000"/>
                </a:solidFill>
                <a:latin typeface="Carlito"/>
                <a:cs typeface="Carlito"/>
              </a:rPr>
              <a:t> </a:t>
            </a:r>
            <a:r>
              <a:rPr spc="-15" dirty="0">
                <a:solidFill>
                  <a:srgbClr val="FF0000"/>
                </a:solidFill>
                <a:latin typeface="Carlito"/>
                <a:cs typeface="Carlito"/>
              </a:rPr>
              <a:t>DVT</a:t>
            </a:r>
            <a:endParaRPr dirty="0">
              <a:solidFill>
                <a:srgbClr val="FF0000"/>
              </a:solidFill>
              <a:latin typeface="Carlito"/>
              <a:cs typeface="Carlito"/>
            </a:endParaRPr>
          </a:p>
          <a:p>
            <a:pPr marL="355600" indent="-342900">
              <a:spcBef>
                <a:spcPts val="430"/>
              </a:spcBef>
              <a:buFont typeface="Arial"/>
              <a:buChar char="•"/>
              <a:tabLst>
                <a:tab pos="354965" algn="l"/>
                <a:tab pos="355600" algn="l"/>
              </a:tabLst>
            </a:pPr>
            <a:r>
              <a:rPr spc="-20" dirty="0">
                <a:solidFill>
                  <a:srgbClr val="FFFFFF"/>
                </a:solidFill>
                <a:latin typeface="Carlito"/>
                <a:cs typeface="Carlito"/>
              </a:rPr>
              <a:t>Stroke</a:t>
            </a:r>
            <a:endParaRPr dirty="0">
              <a:latin typeface="Carlito"/>
              <a:cs typeface="Carlito"/>
            </a:endParaRPr>
          </a:p>
          <a:p>
            <a:pPr marL="355600" indent="-342900">
              <a:spcBef>
                <a:spcPts val="434"/>
              </a:spcBef>
              <a:buFont typeface="Arial"/>
              <a:buChar char="•"/>
              <a:tabLst>
                <a:tab pos="354965" algn="l"/>
                <a:tab pos="355600" algn="l"/>
              </a:tabLst>
            </a:pPr>
            <a:r>
              <a:rPr spc="-10" dirty="0">
                <a:solidFill>
                  <a:srgbClr val="FFFFFF"/>
                </a:solidFill>
                <a:latin typeface="Carlito"/>
                <a:cs typeface="Carlito"/>
              </a:rPr>
              <a:t>Acute </a:t>
            </a:r>
            <a:r>
              <a:rPr spc="-15" dirty="0">
                <a:solidFill>
                  <a:srgbClr val="FFFFFF"/>
                </a:solidFill>
                <a:latin typeface="Carlito"/>
                <a:cs typeface="Carlito"/>
              </a:rPr>
              <a:t>myocardial infarction</a:t>
            </a:r>
            <a:r>
              <a:rPr spc="55" dirty="0">
                <a:solidFill>
                  <a:srgbClr val="FFFFFF"/>
                </a:solidFill>
                <a:latin typeface="Carlito"/>
                <a:cs typeface="Carlito"/>
              </a:rPr>
              <a:t> </a:t>
            </a:r>
            <a:r>
              <a:rPr spc="-5" dirty="0">
                <a:solidFill>
                  <a:srgbClr val="FFFFFF"/>
                </a:solidFill>
                <a:latin typeface="Carlito"/>
                <a:cs typeface="Carlito"/>
              </a:rPr>
              <a:t>(AMI)</a:t>
            </a:r>
            <a:endParaRPr dirty="0">
              <a:latin typeface="Carlito"/>
              <a:cs typeface="Carlito"/>
            </a:endParaRPr>
          </a:p>
          <a:p>
            <a:pPr marL="355600" indent="-342900">
              <a:spcBef>
                <a:spcPts val="434"/>
              </a:spcBef>
              <a:buFont typeface="Arial"/>
              <a:buChar char="•"/>
              <a:tabLst>
                <a:tab pos="354965" algn="l"/>
                <a:tab pos="355600" algn="l"/>
              </a:tabLst>
            </a:pPr>
            <a:r>
              <a:rPr spc="-10" dirty="0">
                <a:solidFill>
                  <a:srgbClr val="FFFFFF"/>
                </a:solidFill>
                <a:latin typeface="Carlito"/>
                <a:cs typeface="Carlito"/>
              </a:rPr>
              <a:t>Congestive </a:t>
            </a:r>
            <a:r>
              <a:rPr dirty="0">
                <a:solidFill>
                  <a:srgbClr val="FFFFFF"/>
                </a:solidFill>
                <a:latin typeface="Carlito"/>
                <a:cs typeface="Carlito"/>
              </a:rPr>
              <a:t>heart </a:t>
            </a:r>
            <a:r>
              <a:rPr spc="-15" dirty="0">
                <a:solidFill>
                  <a:srgbClr val="FFFFFF"/>
                </a:solidFill>
                <a:latin typeface="Carlito"/>
                <a:cs typeface="Carlito"/>
              </a:rPr>
              <a:t>failure</a:t>
            </a:r>
            <a:r>
              <a:rPr spc="25" dirty="0">
                <a:solidFill>
                  <a:srgbClr val="FFFFFF"/>
                </a:solidFill>
                <a:latin typeface="Carlito"/>
                <a:cs typeface="Carlito"/>
              </a:rPr>
              <a:t> </a:t>
            </a:r>
            <a:r>
              <a:rPr spc="-10" dirty="0">
                <a:solidFill>
                  <a:srgbClr val="FFFFFF"/>
                </a:solidFill>
                <a:latin typeface="Carlito"/>
                <a:cs typeface="Carlito"/>
              </a:rPr>
              <a:t>(CHF)</a:t>
            </a:r>
            <a:endParaRPr dirty="0">
              <a:latin typeface="Carlito"/>
              <a:cs typeface="Carlito"/>
            </a:endParaRPr>
          </a:p>
          <a:p>
            <a:pPr marL="355600" indent="-342900">
              <a:spcBef>
                <a:spcPts val="430"/>
              </a:spcBef>
              <a:buFont typeface="Arial"/>
              <a:buChar char="•"/>
              <a:tabLst>
                <a:tab pos="354965" algn="l"/>
                <a:tab pos="355600" algn="l"/>
              </a:tabLst>
            </a:pPr>
            <a:r>
              <a:rPr spc="-5" dirty="0">
                <a:solidFill>
                  <a:srgbClr val="FFFFFF"/>
                </a:solidFill>
                <a:latin typeface="Carlito"/>
                <a:cs typeface="Carlito"/>
              </a:rPr>
              <a:t>Sepsis</a:t>
            </a:r>
            <a:endParaRPr dirty="0">
              <a:latin typeface="Carlito"/>
              <a:cs typeface="Carlito"/>
            </a:endParaRPr>
          </a:p>
          <a:p>
            <a:pPr marL="355600" indent="-342900">
              <a:spcBef>
                <a:spcPts val="430"/>
              </a:spcBef>
              <a:buFont typeface="Arial"/>
              <a:buChar char="•"/>
              <a:tabLst>
                <a:tab pos="354965" algn="l"/>
                <a:tab pos="355600" algn="l"/>
              </a:tabLst>
            </a:pPr>
            <a:r>
              <a:rPr spc="-10" dirty="0">
                <a:solidFill>
                  <a:srgbClr val="FFFFFF"/>
                </a:solidFill>
                <a:latin typeface="Carlito"/>
                <a:cs typeface="Carlito"/>
              </a:rPr>
              <a:t>Nephrotic</a:t>
            </a:r>
            <a:r>
              <a:rPr dirty="0">
                <a:solidFill>
                  <a:srgbClr val="FFFFFF"/>
                </a:solidFill>
                <a:latin typeface="Carlito"/>
                <a:cs typeface="Carlito"/>
              </a:rPr>
              <a:t> </a:t>
            </a:r>
            <a:r>
              <a:rPr spc="-10" dirty="0">
                <a:solidFill>
                  <a:srgbClr val="FFFFFF"/>
                </a:solidFill>
                <a:latin typeface="Carlito"/>
                <a:cs typeface="Carlito"/>
              </a:rPr>
              <a:t>syndrome</a:t>
            </a:r>
            <a:endParaRPr dirty="0">
              <a:latin typeface="Carlito"/>
              <a:cs typeface="Carlito"/>
            </a:endParaRPr>
          </a:p>
          <a:p>
            <a:pPr marL="355600" indent="-342900">
              <a:spcBef>
                <a:spcPts val="434"/>
              </a:spcBef>
              <a:buFont typeface="Arial"/>
              <a:buChar char="•"/>
              <a:tabLst>
                <a:tab pos="354965" algn="l"/>
                <a:tab pos="355600" algn="l"/>
              </a:tabLst>
            </a:pPr>
            <a:r>
              <a:rPr spc="-10" dirty="0">
                <a:solidFill>
                  <a:srgbClr val="FFFFFF"/>
                </a:solidFill>
                <a:latin typeface="Carlito"/>
                <a:cs typeface="Carlito"/>
              </a:rPr>
              <a:t>Ulcerative</a:t>
            </a:r>
            <a:r>
              <a:rPr spc="-70" dirty="0">
                <a:solidFill>
                  <a:srgbClr val="FFFFFF"/>
                </a:solidFill>
                <a:latin typeface="Carlito"/>
                <a:cs typeface="Carlito"/>
              </a:rPr>
              <a:t> </a:t>
            </a:r>
            <a:r>
              <a:rPr spc="-10" dirty="0">
                <a:solidFill>
                  <a:srgbClr val="FFFFFF"/>
                </a:solidFill>
                <a:latin typeface="Carlito"/>
                <a:cs typeface="Carlito"/>
              </a:rPr>
              <a:t>colitis</a:t>
            </a:r>
            <a:endParaRPr dirty="0">
              <a:latin typeface="Carlito"/>
              <a:cs typeface="Carlito"/>
            </a:endParaRPr>
          </a:p>
          <a:p>
            <a:pPr marL="355600" indent="-342900">
              <a:spcBef>
                <a:spcPts val="434"/>
              </a:spcBef>
              <a:buFont typeface="Arial"/>
              <a:buChar char="•"/>
              <a:tabLst>
                <a:tab pos="354965" algn="l"/>
                <a:tab pos="355600" algn="l"/>
              </a:tabLst>
            </a:pPr>
            <a:r>
              <a:rPr spc="-5" dirty="0">
                <a:solidFill>
                  <a:srgbClr val="FFFFFF"/>
                </a:solidFill>
                <a:latin typeface="Carlito"/>
                <a:cs typeface="Carlito"/>
              </a:rPr>
              <a:t>Multiple</a:t>
            </a:r>
            <a:r>
              <a:rPr spc="-50" dirty="0">
                <a:solidFill>
                  <a:srgbClr val="FFFFFF"/>
                </a:solidFill>
                <a:latin typeface="Carlito"/>
                <a:cs typeface="Carlito"/>
              </a:rPr>
              <a:t> </a:t>
            </a:r>
            <a:r>
              <a:rPr spc="-10" dirty="0">
                <a:solidFill>
                  <a:srgbClr val="FFFFFF"/>
                </a:solidFill>
                <a:latin typeface="Carlito"/>
                <a:cs typeface="Carlito"/>
              </a:rPr>
              <a:t>trauma</a:t>
            </a:r>
            <a:endParaRPr dirty="0">
              <a:latin typeface="Carlito"/>
              <a:cs typeface="Carlito"/>
            </a:endParaRPr>
          </a:p>
          <a:p>
            <a:pPr marL="355600" indent="-342900">
              <a:spcBef>
                <a:spcPts val="430"/>
              </a:spcBef>
              <a:buFont typeface="Arial"/>
              <a:buChar char="•"/>
              <a:tabLst>
                <a:tab pos="354965" algn="l"/>
                <a:tab pos="355600" algn="l"/>
              </a:tabLst>
            </a:pPr>
            <a:r>
              <a:rPr spc="-10" dirty="0">
                <a:solidFill>
                  <a:srgbClr val="FFFFFF"/>
                </a:solidFill>
                <a:latin typeface="Carlito"/>
                <a:cs typeface="Carlito"/>
              </a:rPr>
              <a:t>CNS/spinal </a:t>
            </a:r>
            <a:r>
              <a:rPr spc="-15" dirty="0">
                <a:solidFill>
                  <a:srgbClr val="FFFFFF"/>
                </a:solidFill>
                <a:latin typeface="Carlito"/>
                <a:cs typeface="Carlito"/>
              </a:rPr>
              <a:t>cord</a:t>
            </a:r>
            <a:r>
              <a:rPr spc="20" dirty="0">
                <a:solidFill>
                  <a:srgbClr val="FFFFFF"/>
                </a:solidFill>
                <a:latin typeface="Carlito"/>
                <a:cs typeface="Carlito"/>
              </a:rPr>
              <a:t> </a:t>
            </a:r>
            <a:r>
              <a:rPr spc="-5" dirty="0">
                <a:solidFill>
                  <a:srgbClr val="FFFFFF"/>
                </a:solidFill>
                <a:latin typeface="Carlito"/>
                <a:cs typeface="Carlito"/>
              </a:rPr>
              <a:t>injury</a:t>
            </a:r>
            <a:endParaRPr dirty="0">
              <a:latin typeface="Carlito"/>
              <a:cs typeface="Carlito"/>
            </a:endParaRPr>
          </a:p>
          <a:p>
            <a:pPr marL="355600" indent="-342900">
              <a:spcBef>
                <a:spcPts val="434"/>
              </a:spcBef>
              <a:buFont typeface="Arial"/>
              <a:buChar char="•"/>
              <a:tabLst>
                <a:tab pos="354965" algn="l"/>
                <a:tab pos="355600" algn="l"/>
              </a:tabLst>
            </a:pPr>
            <a:r>
              <a:rPr dirty="0">
                <a:solidFill>
                  <a:srgbClr val="FFFFFF"/>
                </a:solidFill>
                <a:latin typeface="Carlito"/>
                <a:cs typeface="Carlito"/>
              </a:rPr>
              <a:t>Burns</a:t>
            </a:r>
            <a:endParaRPr dirty="0">
              <a:latin typeface="Carlito"/>
              <a:cs typeface="Carlito"/>
            </a:endParaRPr>
          </a:p>
          <a:p>
            <a:pPr marL="355600" indent="-342900">
              <a:spcBef>
                <a:spcPts val="430"/>
              </a:spcBef>
              <a:buFont typeface="Arial"/>
              <a:buChar char="•"/>
              <a:tabLst>
                <a:tab pos="354965" algn="l"/>
                <a:tab pos="355600" algn="l"/>
              </a:tabLst>
            </a:pPr>
            <a:r>
              <a:rPr spc="-10" dirty="0">
                <a:solidFill>
                  <a:srgbClr val="FFFFFF"/>
                </a:solidFill>
                <a:latin typeface="Carlito"/>
                <a:cs typeface="Carlito"/>
              </a:rPr>
              <a:t>Lower extremity</a:t>
            </a:r>
            <a:r>
              <a:rPr spc="20" dirty="0">
                <a:solidFill>
                  <a:srgbClr val="FFFFFF"/>
                </a:solidFill>
                <a:latin typeface="Carlito"/>
                <a:cs typeface="Carlito"/>
              </a:rPr>
              <a:t> </a:t>
            </a:r>
            <a:r>
              <a:rPr spc="-10" dirty="0">
                <a:solidFill>
                  <a:srgbClr val="FFFFFF"/>
                </a:solidFill>
                <a:latin typeface="Carlito"/>
                <a:cs typeface="Carlito"/>
              </a:rPr>
              <a:t>fractures</a:t>
            </a:r>
            <a:endParaRPr dirty="0">
              <a:latin typeface="Carlito"/>
              <a:cs typeface="Carlito"/>
            </a:endParaRPr>
          </a:p>
        </p:txBody>
      </p:sp>
      <p:sp>
        <p:nvSpPr>
          <p:cNvPr id="4" name="object 4"/>
          <p:cNvSpPr txBox="1"/>
          <p:nvPr/>
        </p:nvSpPr>
        <p:spPr>
          <a:xfrm>
            <a:off x="6286247" y="703834"/>
            <a:ext cx="4205605" cy="6061710"/>
          </a:xfrm>
          <a:prstGeom prst="rect">
            <a:avLst/>
          </a:prstGeom>
        </p:spPr>
        <p:txBody>
          <a:bodyPr vert="horz" wrap="square" lIns="0" tIns="12700" rIns="0" bIns="0" rtlCol="0">
            <a:spAutoFit/>
          </a:bodyPr>
          <a:lstStyle/>
          <a:p>
            <a:pPr marL="355600" marR="124460" indent="-342900">
              <a:spcBef>
                <a:spcPts val="100"/>
              </a:spcBef>
              <a:buFont typeface="Arial"/>
              <a:buChar char="•"/>
              <a:tabLst>
                <a:tab pos="354965" algn="l"/>
                <a:tab pos="355600" algn="l"/>
              </a:tabLst>
            </a:pPr>
            <a:r>
              <a:rPr spc="-15" dirty="0">
                <a:solidFill>
                  <a:srgbClr val="FFFFFF"/>
                </a:solidFill>
                <a:latin typeface="Carlito"/>
                <a:cs typeface="Carlito"/>
              </a:rPr>
              <a:t>Systemic </a:t>
            </a:r>
            <a:r>
              <a:rPr dirty="0">
                <a:solidFill>
                  <a:srgbClr val="FFFFFF"/>
                </a:solidFill>
                <a:latin typeface="Carlito"/>
                <a:cs typeface="Carlito"/>
              </a:rPr>
              <a:t>lupus </a:t>
            </a:r>
            <a:r>
              <a:rPr spc="-5" dirty="0">
                <a:solidFill>
                  <a:srgbClr val="FFFFFF"/>
                </a:solidFill>
                <a:latin typeface="Carlito"/>
                <a:cs typeface="Carlito"/>
              </a:rPr>
              <a:t>erythematosus (SLE) </a:t>
            </a:r>
            <a:r>
              <a:rPr dirty="0">
                <a:solidFill>
                  <a:srgbClr val="FFFFFF"/>
                </a:solidFill>
                <a:latin typeface="Carlito"/>
                <a:cs typeface="Carlito"/>
              </a:rPr>
              <a:t>and  the </a:t>
            </a:r>
            <a:r>
              <a:rPr spc="-5" dirty="0">
                <a:solidFill>
                  <a:srgbClr val="FFFFFF"/>
                </a:solidFill>
                <a:latin typeface="Carlito"/>
                <a:cs typeface="Carlito"/>
              </a:rPr>
              <a:t>lupus</a:t>
            </a:r>
            <a:r>
              <a:rPr spc="5" dirty="0">
                <a:solidFill>
                  <a:srgbClr val="FFFFFF"/>
                </a:solidFill>
                <a:latin typeface="Carlito"/>
                <a:cs typeface="Carlito"/>
              </a:rPr>
              <a:t> </a:t>
            </a:r>
            <a:r>
              <a:rPr spc="-10" dirty="0">
                <a:solidFill>
                  <a:srgbClr val="FFFFFF"/>
                </a:solidFill>
                <a:latin typeface="Carlito"/>
                <a:cs typeface="Carlito"/>
              </a:rPr>
              <a:t>anticoagulant</a:t>
            </a:r>
            <a:endParaRPr>
              <a:latin typeface="Carlito"/>
              <a:cs typeface="Carlito"/>
            </a:endParaRPr>
          </a:p>
          <a:p>
            <a:pPr marL="355600" indent="-342900">
              <a:spcBef>
                <a:spcPts val="430"/>
              </a:spcBef>
              <a:buFont typeface="Arial"/>
              <a:buChar char="•"/>
              <a:tabLst>
                <a:tab pos="354965" algn="l"/>
                <a:tab pos="355600" algn="l"/>
              </a:tabLst>
            </a:pPr>
            <a:r>
              <a:rPr spc="-5" dirty="0">
                <a:solidFill>
                  <a:srgbClr val="FFFFFF"/>
                </a:solidFill>
                <a:latin typeface="Carlito"/>
                <a:cs typeface="Carlito"/>
              </a:rPr>
              <a:t>Behçet</a:t>
            </a:r>
            <a:r>
              <a:rPr spc="5" dirty="0">
                <a:solidFill>
                  <a:srgbClr val="FFFFFF"/>
                </a:solidFill>
                <a:latin typeface="Carlito"/>
                <a:cs typeface="Carlito"/>
              </a:rPr>
              <a:t> </a:t>
            </a:r>
            <a:r>
              <a:rPr spc="-10" dirty="0">
                <a:solidFill>
                  <a:srgbClr val="FFFFFF"/>
                </a:solidFill>
                <a:latin typeface="Carlito"/>
                <a:cs typeface="Carlito"/>
              </a:rPr>
              <a:t>syndrome</a:t>
            </a:r>
            <a:endParaRPr>
              <a:latin typeface="Carlito"/>
              <a:cs typeface="Carlito"/>
            </a:endParaRPr>
          </a:p>
          <a:p>
            <a:pPr marL="355600" indent="-342900">
              <a:spcBef>
                <a:spcPts val="430"/>
              </a:spcBef>
              <a:buFont typeface="Arial"/>
              <a:buChar char="•"/>
              <a:tabLst>
                <a:tab pos="354965" algn="l"/>
                <a:tab pos="355600" algn="l"/>
              </a:tabLst>
            </a:pPr>
            <a:r>
              <a:rPr spc="-10" dirty="0">
                <a:solidFill>
                  <a:srgbClr val="FFFFFF"/>
                </a:solidFill>
                <a:latin typeface="Carlito"/>
                <a:cs typeface="Carlito"/>
              </a:rPr>
              <a:t>Homocystinuria</a:t>
            </a:r>
            <a:endParaRPr>
              <a:latin typeface="Carlito"/>
              <a:cs typeface="Carlito"/>
            </a:endParaRPr>
          </a:p>
          <a:p>
            <a:pPr marL="355600" indent="-342900">
              <a:spcBef>
                <a:spcPts val="434"/>
              </a:spcBef>
              <a:buFont typeface="Arial"/>
              <a:buChar char="•"/>
              <a:tabLst>
                <a:tab pos="354965" algn="l"/>
                <a:tab pos="355600" algn="l"/>
              </a:tabLst>
            </a:pPr>
            <a:r>
              <a:rPr spc="-10" dirty="0">
                <a:solidFill>
                  <a:srgbClr val="FFFFFF"/>
                </a:solidFill>
                <a:latin typeface="Carlito"/>
                <a:cs typeface="Carlito"/>
              </a:rPr>
              <a:t>Polycythemia rubra</a:t>
            </a:r>
            <a:r>
              <a:rPr spc="35" dirty="0">
                <a:solidFill>
                  <a:srgbClr val="FFFFFF"/>
                </a:solidFill>
                <a:latin typeface="Carlito"/>
                <a:cs typeface="Carlito"/>
              </a:rPr>
              <a:t> </a:t>
            </a:r>
            <a:r>
              <a:rPr spc="-15" dirty="0">
                <a:solidFill>
                  <a:srgbClr val="FFFFFF"/>
                </a:solidFill>
                <a:latin typeface="Carlito"/>
                <a:cs typeface="Carlito"/>
              </a:rPr>
              <a:t>vera</a:t>
            </a:r>
            <a:endParaRPr>
              <a:latin typeface="Carlito"/>
              <a:cs typeface="Carlito"/>
            </a:endParaRPr>
          </a:p>
          <a:p>
            <a:pPr marL="355600" indent="-342900">
              <a:spcBef>
                <a:spcPts val="434"/>
              </a:spcBef>
              <a:buFont typeface="Arial"/>
              <a:buChar char="•"/>
              <a:tabLst>
                <a:tab pos="354965" algn="l"/>
                <a:tab pos="355600" algn="l"/>
              </a:tabLst>
            </a:pPr>
            <a:r>
              <a:rPr spc="-10" dirty="0">
                <a:solidFill>
                  <a:srgbClr val="FFFFFF"/>
                </a:solidFill>
                <a:latin typeface="Carlito"/>
                <a:cs typeface="Carlito"/>
              </a:rPr>
              <a:t>Thrombocytosis</a:t>
            </a:r>
            <a:endParaRPr>
              <a:latin typeface="Carlito"/>
              <a:cs typeface="Carlito"/>
            </a:endParaRPr>
          </a:p>
          <a:p>
            <a:pPr marL="355600" marR="1673860" indent="-342900">
              <a:spcBef>
                <a:spcPts val="430"/>
              </a:spcBef>
              <a:buFont typeface="Arial"/>
              <a:buChar char="•"/>
              <a:tabLst>
                <a:tab pos="354965" algn="l"/>
                <a:tab pos="355600" algn="l"/>
              </a:tabLst>
            </a:pPr>
            <a:r>
              <a:rPr spc="-10" dirty="0">
                <a:solidFill>
                  <a:srgbClr val="FFFFFF"/>
                </a:solidFill>
                <a:latin typeface="Carlito"/>
                <a:cs typeface="Carlito"/>
              </a:rPr>
              <a:t>Inherited </a:t>
            </a:r>
            <a:r>
              <a:rPr spc="-15" dirty="0">
                <a:solidFill>
                  <a:srgbClr val="FFFFFF"/>
                </a:solidFill>
                <a:latin typeface="Carlito"/>
                <a:cs typeface="Carlito"/>
              </a:rPr>
              <a:t>disorders </a:t>
            </a:r>
            <a:r>
              <a:rPr spc="-5" dirty="0">
                <a:solidFill>
                  <a:srgbClr val="FFFFFF"/>
                </a:solidFill>
                <a:latin typeface="Carlito"/>
                <a:cs typeface="Carlito"/>
              </a:rPr>
              <a:t>of  </a:t>
            </a:r>
            <a:r>
              <a:rPr spc="-10" dirty="0">
                <a:solidFill>
                  <a:srgbClr val="FFFFFF"/>
                </a:solidFill>
                <a:latin typeface="Carlito"/>
                <a:cs typeface="Carlito"/>
              </a:rPr>
              <a:t>coagulation/fibrinolysis</a:t>
            </a:r>
            <a:endParaRPr>
              <a:latin typeface="Carlito"/>
              <a:cs typeface="Carlito"/>
            </a:endParaRPr>
          </a:p>
          <a:p>
            <a:pPr marL="355600" indent="-342900">
              <a:spcBef>
                <a:spcPts val="434"/>
              </a:spcBef>
              <a:buFont typeface="Arial"/>
              <a:buChar char="•"/>
              <a:tabLst>
                <a:tab pos="354965" algn="l"/>
                <a:tab pos="355600" algn="l"/>
              </a:tabLst>
            </a:pPr>
            <a:r>
              <a:rPr spc="-10" dirty="0">
                <a:solidFill>
                  <a:srgbClr val="FFFFFF"/>
                </a:solidFill>
                <a:latin typeface="Carlito"/>
                <a:cs typeface="Carlito"/>
              </a:rPr>
              <a:t>Antithrombin </a:t>
            </a:r>
            <a:r>
              <a:rPr dirty="0">
                <a:solidFill>
                  <a:srgbClr val="FFFFFF"/>
                </a:solidFill>
                <a:latin typeface="Carlito"/>
                <a:cs typeface="Carlito"/>
              </a:rPr>
              <a:t>III </a:t>
            </a:r>
            <a:r>
              <a:rPr spc="-5" dirty="0">
                <a:solidFill>
                  <a:srgbClr val="FFFFFF"/>
                </a:solidFill>
                <a:latin typeface="Carlito"/>
                <a:cs typeface="Carlito"/>
              </a:rPr>
              <a:t>deficiency</a:t>
            </a:r>
            <a:endParaRPr>
              <a:latin typeface="Carlito"/>
              <a:cs typeface="Carlito"/>
            </a:endParaRPr>
          </a:p>
          <a:p>
            <a:pPr marL="355600" indent="-342900">
              <a:spcBef>
                <a:spcPts val="430"/>
              </a:spcBef>
              <a:buFont typeface="Arial"/>
              <a:buChar char="•"/>
              <a:tabLst>
                <a:tab pos="354965" algn="l"/>
                <a:tab pos="355600" algn="l"/>
              </a:tabLst>
            </a:pPr>
            <a:r>
              <a:rPr spc="-10" dirty="0">
                <a:solidFill>
                  <a:srgbClr val="FFFFFF"/>
                </a:solidFill>
                <a:latin typeface="Carlito"/>
                <a:cs typeface="Carlito"/>
              </a:rPr>
              <a:t>Protein </a:t>
            </a:r>
            <a:r>
              <a:rPr dirty="0">
                <a:solidFill>
                  <a:srgbClr val="FFFFFF"/>
                </a:solidFill>
                <a:latin typeface="Carlito"/>
                <a:cs typeface="Carlito"/>
              </a:rPr>
              <a:t>C</a:t>
            </a:r>
            <a:r>
              <a:rPr spc="-60" dirty="0">
                <a:solidFill>
                  <a:srgbClr val="FFFFFF"/>
                </a:solidFill>
                <a:latin typeface="Carlito"/>
                <a:cs typeface="Carlito"/>
              </a:rPr>
              <a:t> </a:t>
            </a:r>
            <a:r>
              <a:rPr spc="-5" dirty="0">
                <a:solidFill>
                  <a:srgbClr val="FFFFFF"/>
                </a:solidFill>
                <a:latin typeface="Carlito"/>
                <a:cs typeface="Carlito"/>
              </a:rPr>
              <a:t>deficiency</a:t>
            </a:r>
            <a:endParaRPr>
              <a:latin typeface="Carlito"/>
              <a:cs typeface="Carlito"/>
            </a:endParaRPr>
          </a:p>
          <a:p>
            <a:pPr marL="355600" indent="-342900">
              <a:spcBef>
                <a:spcPts val="434"/>
              </a:spcBef>
              <a:buFont typeface="Arial"/>
              <a:buChar char="•"/>
              <a:tabLst>
                <a:tab pos="354965" algn="l"/>
                <a:tab pos="355600" algn="l"/>
              </a:tabLst>
            </a:pPr>
            <a:r>
              <a:rPr spc="-15" dirty="0">
                <a:solidFill>
                  <a:srgbClr val="FFFFFF"/>
                </a:solidFill>
                <a:latin typeface="Carlito"/>
                <a:cs typeface="Carlito"/>
              </a:rPr>
              <a:t>Protein </a:t>
            </a:r>
            <a:r>
              <a:rPr dirty="0">
                <a:solidFill>
                  <a:srgbClr val="FFFFFF"/>
                </a:solidFill>
                <a:latin typeface="Carlito"/>
                <a:cs typeface="Carlito"/>
              </a:rPr>
              <a:t>S</a:t>
            </a:r>
            <a:r>
              <a:rPr spc="-40" dirty="0">
                <a:solidFill>
                  <a:srgbClr val="FFFFFF"/>
                </a:solidFill>
                <a:latin typeface="Carlito"/>
                <a:cs typeface="Carlito"/>
              </a:rPr>
              <a:t> </a:t>
            </a:r>
            <a:r>
              <a:rPr spc="-5" dirty="0">
                <a:solidFill>
                  <a:srgbClr val="FFFFFF"/>
                </a:solidFill>
                <a:latin typeface="Carlito"/>
                <a:cs typeface="Carlito"/>
              </a:rPr>
              <a:t>deficiency</a:t>
            </a:r>
            <a:endParaRPr>
              <a:latin typeface="Carlito"/>
              <a:cs typeface="Carlito"/>
            </a:endParaRPr>
          </a:p>
          <a:p>
            <a:pPr marL="355600" indent="-342900">
              <a:spcBef>
                <a:spcPts val="430"/>
              </a:spcBef>
              <a:buFont typeface="Arial"/>
              <a:buChar char="•"/>
              <a:tabLst>
                <a:tab pos="354965" algn="l"/>
                <a:tab pos="355600" algn="l"/>
              </a:tabLst>
            </a:pPr>
            <a:r>
              <a:rPr spc="-10" dirty="0">
                <a:solidFill>
                  <a:srgbClr val="FFFFFF"/>
                </a:solidFill>
                <a:latin typeface="Carlito"/>
                <a:cs typeface="Carlito"/>
              </a:rPr>
              <a:t>Prothrombin </a:t>
            </a:r>
            <a:r>
              <a:rPr dirty="0">
                <a:solidFill>
                  <a:srgbClr val="FFFFFF"/>
                </a:solidFill>
                <a:latin typeface="Carlito"/>
                <a:cs typeface="Carlito"/>
              </a:rPr>
              <a:t>20210A</a:t>
            </a:r>
            <a:r>
              <a:rPr spc="10" dirty="0">
                <a:solidFill>
                  <a:srgbClr val="FFFFFF"/>
                </a:solidFill>
                <a:latin typeface="Carlito"/>
                <a:cs typeface="Carlito"/>
              </a:rPr>
              <a:t> </a:t>
            </a:r>
            <a:r>
              <a:rPr spc="-10" dirty="0">
                <a:solidFill>
                  <a:srgbClr val="FFFFFF"/>
                </a:solidFill>
                <a:latin typeface="Carlito"/>
                <a:cs typeface="Carlito"/>
              </a:rPr>
              <a:t>mutation</a:t>
            </a:r>
            <a:endParaRPr>
              <a:latin typeface="Carlito"/>
              <a:cs typeface="Carlito"/>
            </a:endParaRPr>
          </a:p>
          <a:p>
            <a:pPr marL="355600" indent="-342900">
              <a:spcBef>
                <a:spcPts val="434"/>
              </a:spcBef>
              <a:buFont typeface="Arial"/>
              <a:buChar char="•"/>
              <a:tabLst>
                <a:tab pos="354965" algn="l"/>
                <a:tab pos="355600" algn="l"/>
              </a:tabLst>
            </a:pPr>
            <a:r>
              <a:rPr spc="-15" dirty="0">
                <a:solidFill>
                  <a:srgbClr val="FFFFFF"/>
                </a:solidFill>
                <a:latin typeface="Carlito"/>
                <a:cs typeface="Carlito"/>
              </a:rPr>
              <a:t>Factor </a:t>
            </a:r>
            <a:r>
              <a:rPr dirty="0">
                <a:solidFill>
                  <a:srgbClr val="FFFFFF"/>
                </a:solidFill>
                <a:latin typeface="Carlito"/>
                <a:cs typeface="Carlito"/>
              </a:rPr>
              <a:t>V</a:t>
            </a:r>
            <a:r>
              <a:rPr spc="10" dirty="0">
                <a:solidFill>
                  <a:srgbClr val="FFFFFF"/>
                </a:solidFill>
                <a:latin typeface="Carlito"/>
                <a:cs typeface="Carlito"/>
              </a:rPr>
              <a:t> </a:t>
            </a:r>
            <a:r>
              <a:rPr spc="-5" dirty="0">
                <a:solidFill>
                  <a:srgbClr val="FFFFFF"/>
                </a:solidFill>
                <a:latin typeface="Carlito"/>
                <a:cs typeface="Carlito"/>
              </a:rPr>
              <a:t>Leiden</a:t>
            </a:r>
            <a:endParaRPr>
              <a:latin typeface="Carlito"/>
              <a:cs typeface="Carlito"/>
            </a:endParaRPr>
          </a:p>
          <a:p>
            <a:pPr marL="355600" indent="-342900">
              <a:spcBef>
                <a:spcPts val="430"/>
              </a:spcBef>
              <a:buFont typeface="Arial"/>
              <a:buChar char="•"/>
              <a:tabLst>
                <a:tab pos="354965" algn="l"/>
                <a:tab pos="355600" algn="l"/>
              </a:tabLst>
            </a:pPr>
            <a:r>
              <a:rPr spc="-5" dirty="0">
                <a:solidFill>
                  <a:srgbClr val="FFFFFF"/>
                </a:solidFill>
                <a:latin typeface="Carlito"/>
                <a:cs typeface="Carlito"/>
              </a:rPr>
              <a:t>Dysfibrinogenemias </a:t>
            </a:r>
            <a:r>
              <a:rPr dirty="0">
                <a:solidFill>
                  <a:srgbClr val="FFFFFF"/>
                </a:solidFill>
                <a:latin typeface="Carlito"/>
                <a:cs typeface="Carlito"/>
              </a:rPr>
              <a:t>and </a:t>
            </a:r>
            <a:r>
              <a:rPr spc="-15" dirty="0">
                <a:solidFill>
                  <a:srgbClr val="FFFFFF"/>
                </a:solidFill>
                <a:latin typeface="Carlito"/>
                <a:cs typeface="Carlito"/>
              </a:rPr>
              <a:t>disorders</a:t>
            </a:r>
            <a:r>
              <a:rPr spc="20" dirty="0">
                <a:solidFill>
                  <a:srgbClr val="FFFFFF"/>
                </a:solidFill>
                <a:latin typeface="Carlito"/>
                <a:cs typeface="Carlito"/>
              </a:rPr>
              <a:t> </a:t>
            </a:r>
            <a:r>
              <a:rPr spc="-5" dirty="0">
                <a:solidFill>
                  <a:srgbClr val="FFFFFF"/>
                </a:solidFill>
                <a:latin typeface="Carlito"/>
                <a:cs typeface="Carlito"/>
              </a:rPr>
              <a:t>of</a:t>
            </a:r>
            <a:endParaRPr>
              <a:latin typeface="Carlito"/>
              <a:cs typeface="Carlito"/>
            </a:endParaRPr>
          </a:p>
          <a:p>
            <a:pPr marL="355600"/>
            <a:r>
              <a:rPr spc="-5" dirty="0">
                <a:solidFill>
                  <a:srgbClr val="FFFFFF"/>
                </a:solidFill>
                <a:latin typeface="Carlito"/>
                <a:cs typeface="Carlito"/>
              </a:rPr>
              <a:t>plasminogen </a:t>
            </a:r>
            <a:r>
              <a:rPr spc="-10" dirty="0">
                <a:solidFill>
                  <a:srgbClr val="FFFFFF"/>
                </a:solidFill>
                <a:latin typeface="Carlito"/>
                <a:cs typeface="Carlito"/>
              </a:rPr>
              <a:t>activation</a:t>
            </a:r>
            <a:endParaRPr>
              <a:latin typeface="Carlito"/>
              <a:cs typeface="Carlito"/>
            </a:endParaRPr>
          </a:p>
          <a:p>
            <a:pPr marL="355600" indent="-342900">
              <a:spcBef>
                <a:spcPts val="434"/>
              </a:spcBef>
              <a:buFont typeface="Arial"/>
              <a:buChar char="•"/>
              <a:tabLst>
                <a:tab pos="354965" algn="l"/>
                <a:tab pos="355600" algn="l"/>
              </a:tabLst>
            </a:pPr>
            <a:r>
              <a:rPr spc="-10" dirty="0">
                <a:solidFill>
                  <a:srgbClr val="FFFFFF"/>
                </a:solidFill>
                <a:latin typeface="Carlito"/>
                <a:cs typeface="Carlito"/>
              </a:rPr>
              <a:t>Intravenous </a:t>
            </a:r>
            <a:r>
              <a:rPr spc="-5" dirty="0">
                <a:solidFill>
                  <a:srgbClr val="FFFFFF"/>
                </a:solidFill>
                <a:latin typeface="Carlito"/>
                <a:cs typeface="Carlito"/>
              </a:rPr>
              <a:t>(IV) drug</a:t>
            </a:r>
            <a:r>
              <a:rPr spc="5" dirty="0">
                <a:solidFill>
                  <a:srgbClr val="FFFFFF"/>
                </a:solidFill>
                <a:latin typeface="Carlito"/>
                <a:cs typeface="Carlito"/>
              </a:rPr>
              <a:t> </a:t>
            </a:r>
            <a:r>
              <a:rPr spc="-5" dirty="0">
                <a:solidFill>
                  <a:srgbClr val="FFFFFF"/>
                </a:solidFill>
                <a:latin typeface="Carlito"/>
                <a:cs typeface="Carlito"/>
              </a:rPr>
              <a:t>abuse</a:t>
            </a:r>
            <a:endParaRPr>
              <a:latin typeface="Carlito"/>
              <a:cs typeface="Carlito"/>
            </a:endParaRPr>
          </a:p>
          <a:p>
            <a:pPr marL="355600" indent="-342900">
              <a:spcBef>
                <a:spcPts val="430"/>
              </a:spcBef>
              <a:buFont typeface="Arial"/>
              <a:buChar char="•"/>
              <a:tabLst>
                <a:tab pos="354965" algn="l"/>
                <a:tab pos="355600" algn="l"/>
              </a:tabLst>
            </a:pPr>
            <a:r>
              <a:rPr spc="-15" dirty="0">
                <a:solidFill>
                  <a:srgbClr val="FFFFFF"/>
                </a:solidFill>
                <a:latin typeface="Carlito"/>
                <a:cs typeface="Carlito"/>
              </a:rPr>
              <a:t>Oral</a:t>
            </a:r>
            <a:r>
              <a:rPr dirty="0">
                <a:solidFill>
                  <a:srgbClr val="FFFFFF"/>
                </a:solidFill>
                <a:latin typeface="Carlito"/>
                <a:cs typeface="Carlito"/>
              </a:rPr>
              <a:t> </a:t>
            </a:r>
            <a:r>
              <a:rPr spc="-10" dirty="0">
                <a:solidFill>
                  <a:srgbClr val="FFFFFF"/>
                </a:solidFill>
                <a:latin typeface="Carlito"/>
                <a:cs typeface="Carlito"/>
              </a:rPr>
              <a:t>contraceptives</a:t>
            </a:r>
            <a:endParaRPr>
              <a:latin typeface="Carlito"/>
              <a:cs typeface="Carlito"/>
            </a:endParaRPr>
          </a:p>
          <a:p>
            <a:pPr marL="355600" indent="-342900">
              <a:spcBef>
                <a:spcPts val="434"/>
              </a:spcBef>
              <a:buFont typeface="Arial"/>
              <a:buChar char="•"/>
              <a:tabLst>
                <a:tab pos="354965" algn="l"/>
                <a:tab pos="355600" algn="l"/>
              </a:tabLst>
            </a:pPr>
            <a:r>
              <a:rPr spc="-10" dirty="0">
                <a:solidFill>
                  <a:srgbClr val="FFFFFF"/>
                </a:solidFill>
                <a:latin typeface="Carlito"/>
                <a:cs typeface="Carlito"/>
              </a:rPr>
              <a:t>Estrogens</a:t>
            </a:r>
            <a:endParaRPr>
              <a:latin typeface="Carlito"/>
              <a:cs typeface="Carlito"/>
            </a:endParaRPr>
          </a:p>
          <a:p>
            <a:pPr marL="355600" indent="-342900">
              <a:spcBef>
                <a:spcPts val="430"/>
              </a:spcBef>
              <a:buFont typeface="Arial"/>
              <a:buChar char="•"/>
              <a:tabLst>
                <a:tab pos="354965" algn="l"/>
                <a:tab pos="355600" algn="l"/>
              </a:tabLst>
            </a:pPr>
            <a:r>
              <a:rPr spc="-5" dirty="0">
                <a:solidFill>
                  <a:srgbClr val="FFFFFF"/>
                </a:solidFill>
                <a:latin typeface="Carlito"/>
                <a:cs typeface="Carlito"/>
              </a:rPr>
              <a:t>Heparin-induced </a:t>
            </a:r>
            <a:r>
              <a:rPr spc="-10" dirty="0">
                <a:solidFill>
                  <a:srgbClr val="FFFFFF"/>
                </a:solidFill>
                <a:latin typeface="Carlito"/>
                <a:cs typeface="Carlito"/>
              </a:rPr>
              <a:t>thrombocytopenia</a:t>
            </a:r>
            <a:r>
              <a:rPr spc="60" dirty="0">
                <a:solidFill>
                  <a:srgbClr val="FFFFFF"/>
                </a:solidFill>
                <a:latin typeface="Carlito"/>
                <a:cs typeface="Carlito"/>
              </a:rPr>
              <a:t> </a:t>
            </a:r>
            <a:r>
              <a:rPr spc="-5" dirty="0">
                <a:solidFill>
                  <a:srgbClr val="FFFFFF"/>
                </a:solidFill>
                <a:latin typeface="Carlito"/>
                <a:cs typeface="Carlito"/>
              </a:rPr>
              <a:t>(HIT)</a:t>
            </a:r>
            <a:endParaRPr>
              <a:latin typeface="Carlito"/>
              <a:cs typeface="Carlito"/>
            </a:endParaRPr>
          </a:p>
        </p:txBody>
      </p:sp>
      <p:sp>
        <p:nvSpPr>
          <p:cNvPr id="5" name="Right Brace 4">
            <a:extLst>
              <a:ext uri="{FF2B5EF4-FFF2-40B4-BE49-F238E27FC236}">
                <a16:creationId xmlns:a16="http://schemas.microsoft.com/office/drawing/2014/main" id="{966EE7D0-7B4C-4F5E-85E9-D811C0F7D41A}"/>
              </a:ext>
            </a:extLst>
          </p:cNvPr>
          <p:cNvSpPr/>
          <p:nvPr/>
        </p:nvSpPr>
        <p:spPr>
          <a:xfrm>
            <a:off x="9593179" y="703834"/>
            <a:ext cx="898673" cy="459006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46374" y="461900"/>
            <a:ext cx="4695825" cy="696595"/>
          </a:xfrm>
          <a:prstGeom prst="rect">
            <a:avLst/>
          </a:prstGeom>
        </p:spPr>
        <p:txBody>
          <a:bodyPr vert="horz" wrap="square" lIns="0" tIns="13335" rIns="0" bIns="0" rtlCol="0" anchor="b">
            <a:spAutoFit/>
          </a:bodyPr>
          <a:lstStyle/>
          <a:p>
            <a:pPr marL="12700">
              <a:lnSpc>
                <a:spcPct val="100000"/>
              </a:lnSpc>
              <a:spcBef>
                <a:spcPts val="105"/>
              </a:spcBef>
            </a:pPr>
            <a:r>
              <a:rPr sz="4400" dirty="0"/>
              <a:t>Common </a:t>
            </a:r>
            <a:r>
              <a:rPr sz="4400" spc="-5" dirty="0"/>
              <a:t>risk</a:t>
            </a:r>
            <a:r>
              <a:rPr sz="4400" spc="-85" dirty="0"/>
              <a:t> </a:t>
            </a:r>
            <a:r>
              <a:rPr sz="4400" spc="-30" dirty="0"/>
              <a:t>factors</a:t>
            </a:r>
            <a:endParaRPr sz="4400"/>
          </a:p>
        </p:txBody>
      </p:sp>
      <p:sp>
        <p:nvSpPr>
          <p:cNvPr id="3" name="object 3"/>
          <p:cNvSpPr txBox="1"/>
          <p:nvPr/>
        </p:nvSpPr>
        <p:spPr>
          <a:xfrm>
            <a:off x="1042737" y="1516988"/>
            <a:ext cx="9625263" cy="4522392"/>
          </a:xfrm>
          <a:prstGeom prst="rect">
            <a:avLst/>
          </a:prstGeom>
        </p:spPr>
        <p:txBody>
          <a:bodyPr vert="horz" wrap="square" lIns="0" tIns="59055" rIns="0" bIns="0" rtlCol="0">
            <a:spAutoFit/>
          </a:bodyPr>
          <a:lstStyle/>
          <a:p>
            <a:pPr marL="355600" indent="-342900">
              <a:spcBef>
                <a:spcPts val="465"/>
              </a:spcBef>
              <a:buFont typeface="Arial"/>
              <a:buChar char="•"/>
              <a:tabLst>
                <a:tab pos="354965" algn="l"/>
                <a:tab pos="355600" algn="l"/>
              </a:tabLst>
            </a:pPr>
            <a:r>
              <a:rPr sz="3000" spc="-5" dirty="0">
                <a:solidFill>
                  <a:srgbClr val="FFFFFF"/>
                </a:solidFill>
                <a:latin typeface="Carlito"/>
                <a:cs typeface="Carlito"/>
              </a:rPr>
              <a:t>Presence of </a:t>
            </a:r>
            <a:r>
              <a:rPr sz="3000" dirty="0">
                <a:solidFill>
                  <a:srgbClr val="FFFFFF"/>
                </a:solidFill>
                <a:latin typeface="Carlito"/>
                <a:cs typeface="Carlito"/>
              </a:rPr>
              <a:t>an </a:t>
            </a:r>
            <a:r>
              <a:rPr sz="3000" spc="-5" dirty="0">
                <a:solidFill>
                  <a:srgbClr val="FFFFFF"/>
                </a:solidFill>
                <a:latin typeface="Carlito"/>
                <a:cs typeface="Carlito"/>
              </a:rPr>
              <a:t>acute </a:t>
            </a:r>
            <a:r>
              <a:rPr sz="3000" spc="-10" dirty="0">
                <a:solidFill>
                  <a:srgbClr val="FFFFFF"/>
                </a:solidFill>
                <a:latin typeface="Carlito"/>
                <a:cs typeface="Carlito"/>
              </a:rPr>
              <a:t>infectious</a:t>
            </a:r>
            <a:r>
              <a:rPr sz="3000" spc="-50" dirty="0">
                <a:solidFill>
                  <a:srgbClr val="FFFFFF"/>
                </a:solidFill>
                <a:latin typeface="Carlito"/>
                <a:cs typeface="Carlito"/>
              </a:rPr>
              <a:t> </a:t>
            </a:r>
            <a:r>
              <a:rPr sz="3000" spc="-5" dirty="0">
                <a:solidFill>
                  <a:srgbClr val="FFFFFF"/>
                </a:solidFill>
                <a:latin typeface="Carlito"/>
                <a:cs typeface="Carlito"/>
              </a:rPr>
              <a:t>disease</a:t>
            </a:r>
            <a:endParaRPr sz="3000" dirty="0">
              <a:latin typeface="Carlito"/>
              <a:cs typeface="Carlito"/>
            </a:endParaRPr>
          </a:p>
          <a:p>
            <a:pPr marL="355600" indent="-342900">
              <a:spcBef>
                <a:spcPts val="360"/>
              </a:spcBef>
              <a:buFont typeface="Arial"/>
              <a:buChar char="•"/>
              <a:tabLst>
                <a:tab pos="354965" algn="l"/>
                <a:tab pos="355600" algn="l"/>
              </a:tabLst>
            </a:pPr>
            <a:r>
              <a:rPr sz="3000" spc="-5" dirty="0">
                <a:solidFill>
                  <a:srgbClr val="FFFFFF"/>
                </a:solidFill>
                <a:latin typeface="Carlito"/>
                <a:cs typeface="Carlito"/>
              </a:rPr>
              <a:t>Age older than </a:t>
            </a:r>
            <a:r>
              <a:rPr sz="3000" dirty="0">
                <a:solidFill>
                  <a:srgbClr val="FFFFFF"/>
                </a:solidFill>
                <a:latin typeface="Carlito"/>
                <a:cs typeface="Carlito"/>
              </a:rPr>
              <a:t>75</a:t>
            </a:r>
            <a:r>
              <a:rPr sz="3000" spc="5" dirty="0">
                <a:solidFill>
                  <a:srgbClr val="FFFFFF"/>
                </a:solidFill>
                <a:latin typeface="Carlito"/>
                <a:cs typeface="Carlito"/>
              </a:rPr>
              <a:t> </a:t>
            </a:r>
            <a:r>
              <a:rPr sz="3000" spc="-20" dirty="0">
                <a:solidFill>
                  <a:srgbClr val="FFFFFF"/>
                </a:solidFill>
                <a:latin typeface="Carlito"/>
                <a:cs typeface="Carlito"/>
              </a:rPr>
              <a:t>years</a:t>
            </a:r>
            <a:endParaRPr sz="3000" dirty="0">
              <a:latin typeface="Carlito"/>
              <a:cs typeface="Carlito"/>
            </a:endParaRPr>
          </a:p>
          <a:p>
            <a:pPr marL="355600" indent="-342900">
              <a:spcBef>
                <a:spcPts val="360"/>
              </a:spcBef>
              <a:buFont typeface="Arial"/>
              <a:buChar char="•"/>
              <a:tabLst>
                <a:tab pos="354965" algn="l"/>
                <a:tab pos="355600" algn="l"/>
              </a:tabLst>
            </a:pPr>
            <a:r>
              <a:rPr sz="3000" spc="-5" dirty="0">
                <a:solidFill>
                  <a:srgbClr val="FF0000"/>
                </a:solidFill>
                <a:latin typeface="Carlito"/>
                <a:cs typeface="Carlito"/>
              </a:rPr>
              <a:t>Cancer</a:t>
            </a:r>
            <a:endParaRPr sz="3000" dirty="0">
              <a:solidFill>
                <a:srgbClr val="FF0000"/>
              </a:solidFill>
              <a:latin typeface="Carlito"/>
              <a:cs typeface="Carlito"/>
            </a:endParaRPr>
          </a:p>
          <a:p>
            <a:pPr marL="355600" indent="-342900">
              <a:spcBef>
                <a:spcPts val="360"/>
              </a:spcBef>
              <a:buFont typeface="Arial"/>
              <a:buChar char="•"/>
              <a:tabLst>
                <a:tab pos="354965" algn="l"/>
                <a:tab pos="355600" algn="l"/>
              </a:tabLst>
            </a:pPr>
            <a:r>
              <a:rPr sz="3000" spc="-10" dirty="0">
                <a:solidFill>
                  <a:srgbClr val="FF0000"/>
                </a:solidFill>
                <a:latin typeface="Carlito"/>
                <a:cs typeface="Carlito"/>
              </a:rPr>
              <a:t>History </a:t>
            </a:r>
            <a:r>
              <a:rPr sz="3000" dirty="0">
                <a:solidFill>
                  <a:srgbClr val="FF0000"/>
                </a:solidFill>
                <a:latin typeface="Carlito"/>
                <a:cs typeface="Carlito"/>
              </a:rPr>
              <a:t>of </a:t>
            </a:r>
            <a:r>
              <a:rPr sz="3000" spc="-5" dirty="0">
                <a:solidFill>
                  <a:srgbClr val="FF0000"/>
                </a:solidFill>
                <a:latin typeface="Carlito"/>
                <a:cs typeface="Carlito"/>
              </a:rPr>
              <a:t>prior</a:t>
            </a:r>
            <a:r>
              <a:rPr sz="3000" spc="15" dirty="0">
                <a:solidFill>
                  <a:srgbClr val="FF0000"/>
                </a:solidFill>
                <a:latin typeface="Carlito"/>
                <a:cs typeface="Carlito"/>
              </a:rPr>
              <a:t> </a:t>
            </a:r>
            <a:r>
              <a:rPr sz="3000" spc="-5" dirty="0">
                <a:solidFill>
                  <a:srgbClr val="FF0000"/>
                </a:solidFill>
                <a:latin typeface="Carlito"/>
                <a:cs typeface="Carlito"/>
              </a:rPr>
              <a:t>VTE</a:t>
            </a:r>
            <a:endParaRPr sz="3000" dirty="0">
              <a:solidFill>
                <a:srgbClr val="FF0000"/>
              </a:solidFill>
              <a:latin typeface="Carlito"/>
              <a:cs typeface="Carlito"/>
            </a:endParaRPr>
          </a:p>
          <a:p>
            <a:pPr marL="355600" indent="-342900">
              <a:spcBef>
                <a:spcPts val="365"/>
              </a:spcBef>
              <a:buFont typeface="Arial"/>
              <a:buChar char="•"/>
              <a:tabLst>
                <a:tab pos="354965" algn="l"/>
                <a:tab pos="355600" algn="l"/>
              </a:tabLst>
            </a:pPr>
            <a:r>
              <a:rPr sz="3000" spc="-5" dirty="0">
                <a:solidFill>
                  <a:srgbClr val="FFFFFF"/>
                </a:solidFill>
                <a:latin typeface="Carlito"/>
                <a:cs typeface="Carlito"/>
              </a:rPr>
              <a:t>Obesity</a:t>
            </a:r>
            <a:endParaRPr sz="3000" dirty="0">
              <a:latin typeface="Carlito"/>
              <a:cs typeface="Carlito"/>
            </a:endParaRPr>
          </a:p>
          <a:p>
            <a:pPr marL="355600" indent="-342900">
              <a:spcBef>
                <a:spcPts val="360"/>
              </a:spcBef>
              <a:buFont typeface="Arial"/>
              <a:buChar char="•"/>
              <a:tabLst>
                <a:tab pos="354965" algn="l"/>
                <a:tab pos="355600" algn="l"/>
              </a:tabLst>
            </a:pPr>
            <a:r>
              <a:rPr sz="3000" spc="-10" dirty="0">
                <a:solidFill>
                  <a:srgbClr val="FFFFFF"/>
                </a:solidFill>
                <a:latin typeface="Carlito"/>
                <a:cs typeface="Carlito"/>
              </a:rPr>
              <a:t>Surgery</a:t>
            </a:r>
            <a:endParaRPr sz="3000" dirty="0">
              <a:latin typeface="Carlito"/>
              <a:cs typeface="Carlito"/>
            </a:endParaRPr>
          </a:p>
          <a:p>
            <a:pPr marL="355600" indent="-342900">
              <a:spcBef>
                <a:spcPts val="360"/>
              </a:spcBef>
              <a:buFont typeface="Arial"/>
              <a:buChar char="•"/>
              <a:tabLst>
                <a:tab pos="354965" algn="l"/>
                <a:tab pos="355600" algn="l"/>
              </a:tabLst>
            </a:pPr>
            <a:r>
              <a:rPr sz="3000" spc="-20" dirty="0">
                <a:solidFill>
                  <a:srgbClr val="FFFFFF"/>
                </a:solidFill>
                <a:latin typeface="Carlito"/>
                <a:cs typeface="Carlito"/>
              </a:rPr>
              <a:t>Immobility.</a:t>
            </a:r>
            <a:endParaRPr sz="3000" dirty="0">
              <a:latin typeface="Carlito"/>
              <a:cs typeface="Carlito"/>
            </a:endParaRPr>
          </a:p>
          <a:p>
            <a:pPr marL="355600" marR="5080" indent="-342900">
              <a:lnSpc>
                <a:spcPts val="3240"/>
              </a:lnSpc>
              <a:spcBef>
                <a:spcPts val="770"/>
              </a:spcBef>
              <a:buFont typeface="Arial"/>
              <a:buChar char="•"/>
              <a:tabLst>
                <a:tab pos="354965" algn="l"/>
                <a:tab pos="355600" algn="l"/>
              </a:tabLst>
            </a:pPr>
            <a:r>
              <a:rPr sz="3000" spc="-5" dirty="0">
                <a:solidFill>
                  <a:srgbClr val="FFFFFF"/>
                </a:solidFill>
                <a:latin typeface="Carlito"/>
                <a:cs typeface="Carlito"/>
              </a:rPr>
              <a:t>Genetic </a:t>
            </a:r>
            <a:r>
              <a:rPr sz="3000" spc="-10" dirty="0">
                <a:solidFill>
                  <a:srgbClr val="FFFFFF"/>
                </a:solidFill>
                <a:latin typeface="Carlito"/>
                <a:cs typeface="Carlito"/>
              </a:rPr>
              <a:t>thrombophilia </a:t>
            </a:r>
            <a:r>
              <a:rPr sz="3000" dirty="0">
                <a:solidFill>
                  <a:srgbClr val="FFFFFF"/>
                </a:solidFill>
                <a:latin typeface="Carlito"/>
                <a:cs typeface="Carlito"/>
              </a:rPr>
              <a:t>is </a:t>
            </a:r>
            <a:r>
              <a:rPr sz="3000" spc="-5" dirty="0">
                <a:solidFill>
                  <a:srgbClr val="FFFFFF"/>
                </a:solidFill>
                <a:latin typeface="Carlito"/>
                <a:cs typeface="Carlito"/>
              </a:rPr>
              <a:t>identified </a:t>
            </a:r>
            <a:r>
              <a:rPr sz="3000" dirty="0">
                <a:solidFill>
                  <a:srgbClr val="FFFFFF"/>
                </a:solidFill>
                <a:latin typeface="Carlito"/>
                <a:cs typeface="Carlito"/>
              </a:rPr>
              <a:t>in 30% </a:t>
            </a:r>
            <a:r>
              <a:rPr sz="3000" spc="-5" dirty="0">
                <a:solidFill>
                  <a:srgbClr val="FFFFFF"/>
                </a:solidFill>
                <a:latin typeface="Carlito"/>
                <a:cs typeface="Carlito"/>
              </a:rPr>
              <a:t>of  </a:t>
            </a:r>
            <a:r>
              <a:rPr sz="3000" spc="-10" dirty="0">
                <a:solidFill>
                  <a:srgbClr val="FFFFFF"/>
                </a:solidFill>
                <a:latin typeface="Carlito"/>
                <a:cs typeface="Carlito"/>
              </a:rPr>
              <a:t>patients </a:t>
            </a:r>
            <a:r>
              <a:rPr sz="3000" dirty="0">
                <a:solidFill>
                  <a:srgbClr val="FFFFFF"/>
                </a:solidFill>
                <a:latin typeface="Carlito"/>
                <a:cs typeface="Carlito"/>
              </a:rPr>
              <a:t>with </a:t>
            </a:r>
            <a:r>
              <a:rPr sz="3000" spc="-5" dirty="0">
                <a:solidFill>
                  <a:srgbClr val="FFFFFF"/>
                </a:solidFill>
                <a:latin typeface="Carlito"/>
                <a:cs typeface="Carlito"/>
              </a:rPr>
              <a:t>idiopathic venous</a:t>
            </a:r>
            <a:r>
              <a:rPr sz="3000" spc="10" dirty="0">
                <a:solidFill>
                  <a:srgbClr val="FFFFFF"/>
                </a:solidFill>
                <a:latin typeface="Carlito"/>
                <a:cs typeface="Carlito"/>
              </a:rPr>
              <a:t> </a:t>
            </a:r>
            <a:r>
              <a:rPr sz="3000" spc="-10" dirty="0">
                <a:solidFill>
                  <a:srgbClr val="FFFFFF"/>
                </a:solidFill>
                <a:latin typeface="Carlito"/>
                <a:cs typeface="Carlito"/>
              </a:rPr>
              <a:t>thrombosis</a:t>
            </a:r>
            <a:endParaRPr sz="3000" dirty="0">
              <a:latin typeface="Carlito"/>
              <a:cs typeface="Carlito"/>
            </a:endParaRPr>
          </a:p>
        </p:txBody>
      </p:sp>
      <p:sp>
        <p:nvSpPr>
          <p:cNvPr id="5" name="TextBox 4">
            <a:extLst>
              <a:ext uri="{FF2B5EF4-FFF2-40B4-BE49-F238E27FC236}">
                <a16:creationId xmlns:a16="http://schemas.microsoft.com/office/drawing/2014/main" id="{1C4C9304-67F2-4E62-A01D-26F55248E97A}"/>
              </a:ext>
            </a:extLst>
          </p:cNvPr>
          <p:cNvSpPr txBox="1"/>
          <p:nvPr/>
        </p:nvSpPr>
        <p:spPr>
          <a:xfrm>
            <a:off x="810669" y="5934435"/>
            <a:ext cx="10338594" cy="923330"/>
          </a:xfrm>
          <a:prstGeom prst="rect">
            <a:avLst/>
          </a:prstGeom>
          <a:noFill/>
        </p:spPr>
        <p:txBody>
          <a:bodyPr wrap="square">
            <a:spAutoFit/>
          </a:bodyPr>
          <a:lstStyle/>
          <a:p>
            <a:r>
              <a:rPr lang="en-IN" dirty="0" err="1"/>
              <a:t>Kakkos</a:t>
            </a:r>
            <a:r>
              <a:rPr lang="en-IN" dirty="0"/>
              <a:t> SK et al., European Society for Vascular Surgery (ESVS) 2021 Clinical Practice Guidelines on the Management of Venous Thrombosis, Eur J </a:t>
            </a:r>
            <a:r>
              <a:rPr lang="en-IN" dirty="0" err="1"/>
              <a:t>Vasc</a:t>
            </a:r>
            <a:r>
              <a:rPr lang="en-IN" dirty="0"/>
              <a:t> </a:t>
            </a:r>
            <a:r>
              <a:rPr lang="en-IN" dirty="0" err="1"/>
              <a:t>Endovasc</a:t>
            </a:r>
            <a:r>
              <a:rPr lang="en-IN" dirty="0"/>
              <a:t> </a:t>
            </a:r>
            <a:r>
              <a:rPr lang="en-IN" dirty="0" err="1"/>
              <a:t>Surg</a:t>
            </a:r>
            <a:r>
              <a:rPr lang="en-IN" dirty="0"/>
              <a:t> 2020, https://doi.org/10.1016/j.ejvs.2020.09.023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8957" y="345191"/>
            <a:ext cx="3874369" cy="566822"/>
          </a:xfrm>
          <a:prstGeom prst="rect">
            <a:avLst/>
          </a:prstGeom>
        </p:spPr>
        <p:txBody>
          <a:bodyPr vert="horz" wrap="square" lIns="0" tIns="12700" rIns="0" bIns="0" rtlCol="0" anchor="b">
            <a:spAutoFit/>
          </a:bodyPr>
          <a:lstStyle/>
          <a:p>
            <a:pPr marL="12700">
              <a:lnSpc>
                <a:spcPct val="100000"/>
              </a:lnSpc>
              <a:spcBef>
                <a:spcPts val="100"/>
              </a:spcBef>
            </a:pPr>
            <a:r>
              <a:rPr sz="3600" spc="-45" dirty="0"/>
              <a:t>S</a:t>
            </a:r>
            <a:r>
              <a:rPr sz="3600" dirty="0"/>
              <a:t>ymp</a:t>
            </a:r>
            <a:r>
              <a:rPr sz="3600" spc="-45" dirty="0"/>
              <a:t>t</a:t>
            </a:r>
            <a:r>
              <a:rPr sz="3600" spc="-5" dirty="0"/>
              <a:t>oms</a:t>
            </a:r>
            <a:endParaRPr sz="3600" dirty="0"/>
          </a:p>
        </p:txBody>
      </p:sp>
      <p:sp>
        <p:nvSpPr>
          <p:cNvPr id="3" name="object 3"/>
          <p:cNvSpPr txBox="1"/>
          <p:nvPr/>
        </p:nvSpPr>
        <p:spPr>
          <a:xfrm>
            <a:off x="688255" y="1541462"/>
            <a:ext cx="9475772" cy="3775075"/>
          </a:xfrm>
          <a:prstGeom prst="rect">
            <a:avLst/>
          </a:prstGeom>
        </p:spPr>
        <p:txBody>
          <a:bodyPr vert="horz" wrap="square" lIns="0" tIns="58419" rIns="0" bIns="0" rtlCol="0">
            <a:spAutoFit/>
          </a:bodyPr>
          <a:lstStyle/>
          <a:p>
            <a:pPr marL="355600" indent="-342900">
              <a:spcBef>
                <a:spcPts val="459"/>
              </a:spcBef>
              <a:buFont typeface="Arial"/>
              <a:buChar char="•"/>
              <a:tabLst>
                <a:tab pos="354965" algn="l"/>
                <a:tab pos="355600" algn="l"/>
              </a:tabLst>
            </a:pPr>
            <a:r>
              <a:rPr sz="3000" spc="-15" dirty="0">
                <a:solidFill>
                  <a:srgbClr val="FFFFFF"/>
                </a:solidFill>
                <a:latin typeface="Carlito"/>
                <a:cs typeface="Carlito"/>
              </a:rPr>
              <a:t>Edema </a:t>
            </a:r>
            <a:r>
              <a:rPr sz="3000" dirty="0">
                <a:solidFill>
                  <a:srgbClr val="FFFFFF"/>
                </a:solidFill>
                <a:latin typeface="Carlito"/>
                <a:cs typeface="Carlito"/>
              </a:rPr>
              <a:t>- </a:t>
            </a:r>
            <a:r>
              <a:rPr sz="3000" i="1" spc="-10" dirty="0">
                <a:solidFill>
                  <a:srgbClr val="FFFFFF"/>
                </a:solidFill>
                <a:latin typeface="Carlito"/>
                <a:cs typeface="Carlito"/>
              </a:rPr>
              <a:t>Most specific</a:t>
            </a:r>
            <a:r>
              <a:rPr sz="3000" i="1" spc="-5" dirty="0">
                <a:solidFill>
                  <a:srgbClr val="FFFFFF"/>
                </a:solidFill>
                <a:latin typeface="Carlito"/>
                <a:cs typeface="Carlito"/>
              </a:rPr>
              <a:t> </a:t>
            </a:r>
            <a:r>
              <a:rPr sz="3000" i="1" spc="-15" dirty="0">
                <a:solidFill>
                  <a:srgbClr val="FFFFFF"/>
                </a:solidFill>
                <a:latin typeface="Carlito"/>
                <a:cs typeface="Carlito"/>
              </a:rPr>
              <a:t>symptom</a:t>
            </a:r>
            <a:endParaRPr sz="3000" i="1" dirty="0">
              <a:latin typeface="Carlito"/>
              <a:cs typeface="Carlito"/>
            </a:endParaRPr>
          </a:p>
          <a:p>
            <a:pPr marL="355600" marR="1275715" indent="-342900">
              <a:lnSpc>
                <a:spcPts val="3240"/>
              </a:lnSpc>
              <a:spcBef>
                <a:spcPts val="765"/>
              </a:spcBef>
              <a:buFont typeface="Arial"/>
              <a:buChar char="•"/>
              <a:tabLst>
                <a:tab pos="354965" algn="l"/>
                <a:tab pos="355600" algn="l"/>
              </a:tabLst>
            </a:pPr>
            <a:r>
              <a:rPr sz="3000" spc="-5" dirty="0">
                <a:solidFill>
                  <a:srgbClr val="FFFFFF"/>
                </a:solidFill>
                <a:latin typeface="Carlito"/>
                <a:cs typeface="Carlito"/>
              </a:rPr>
              <a:t>Leg pain </a:t>
            </a:r>
            <a:r>
              <a:rPr lang="en-IN" sz="3000" dirty="0">
                <a:solidFill>
                  <a:srgbClr val="FFFFFF"/>
                </a:solidFill>
                <a:latin typeface="Carlito"/>
                <a:cs typeface="Carlito"/>
              </a:rPr>
              <a:t>–</a:t>
            </a:r>
            <a:r>
              <a:rPr sz="3000" dirty="0">
                <a:solidFill>
                  <a:srgbClr val="FFFFFF"/>
                </a:solidFill>
                <a:latin typeface="Carlito"/>
                <a:cs typeface="Carlito"/>
              </a:rPr>
              <a:t> </a:t>
            </a:r>
            <a:r>
              <a:rPr lang="en-IN" sz="3000" i="1" dirty="0">
                <a:solidFill>
                  <a:srgbClr val="FFFFFF"/>
                </a:solidFill>
                <a:latin typeface="Carlito"/>
                <a:cs typeface="Carlito"/>
              </a:rPr>
              <a:t>most common </a:t>
            </a:r>
            <a:r>
              <a:rPr lang="en-IN" sz="3000" dirty="0">
                <a:solidFill>
                  <a:srgbClr val="FFFFFF"/>
                </a:solidFill>
                <a:latin typeface="Carlito"/>
                <a:cs typeface="Carlito"/>
              </a:rPr>
              <a:t>.</a:t>
            </a:r>
            <a:r>
              <a:rPr sz="3000" spc="-15" dirty="0">
                <a:solidFill>
                  <a:srgbClr val="FFFFFF"/>
                </a:solidFill>
                <a:latin typeface="Carlito"/>
                <a:cs typeface="Carlito"/>
              </a:rPr>
              <a:t>Occurs </a:t>
            </a:r>
            <a:r>
              <a:rPr sz="3000" dirty="0">
                <a:solidFill>
                  <a:srgbClr val="FFFFFF"/>
                </a:solidFill>
                <a:latin typeface="Carlito"/>
                <a:cs typeface="Carlito"/>
              </a:rPr>
              <a:t>in 50% </a:t>
            </a:r>
            <a:r>
              <a:rPr sz="3000" spc="-5" dirty="0">
                <a:solidFill>
                  <a:srgbClr val="FFFFFF"/>
                </a:solidFill>
                <a:latin typeface="Carlito"/>
                <a:cs typeface="Carlito"/>
              </a:rPr>
              <a:t>of </a:t>
            </a:r>
            <a:r>
              <a:rPr sz="3000" spc="-10" dirty="0">
                <a:solidFill>
                  <a:srgbClr val="FFFFFF"/>
                </a:solidFill>
                <a:latin typeface="Carlito"/>
                <a:cs typeface="Carlito"/>
              </a:rPr>
              <a:t>patients </a:t>
            </a:r>
            <a:r>
              <a:rPr sz="3000" spc="-5" dirty="0">
                <a:solidFill>
                  <a:srgbClr val="FFFFFF"/>
                </a:solidFill>
                <a:latin typeface="Carlito"/>
                <a:cs typeface="Carlito"/>
              </a:rPr>
              <a:t>but </a:t>
            </a:r>
            <a:r>
              <a:rPr sz="3000" dirty="0">
                <a:solidFill>
                  <a:srgbClr val="FFFFFF"/>
                </a:solidFill>
                <a:latin typeface="Carlito"/>
                <a:cs typeface="Carlito"/>
              </a:rPr>
              <a:t>is  </a:t>
            </a:r>
            <a:r>
              <a:rPr sz="3000" spc="-5" dirty="0">
                <a:solidFill>
                  <a:srgbClr val="FFFFFF"/>
                </a:solidFill>
                <a:latin typeface="Carlito"/>
                <a:cs typeface="Carlito"/>
              </a:rPr>
              <a:t>nonspecific</a:t>
            </a:r>
            <a:endParaRPr sz="3000" dirty="0">
              <a:latin typeface="Carlito"/>
              <a:cs typeface="Carlito"/>
            </a:endParaRPr>
          </a:p>
          <a:p>
            <a:pPr marL="355600" indent="-342900">
              <a:spcBef>
                <a:spcPts val="315"/>
              </a:spcBef>
              <a:buFont typeface="Arial"/>
              <a:buChar char="•"/>
              <a:tabLst>
                <a:tab pos="354965" algn="l"/>
                <a:tab pos="355600" algn="l"/>
              </a:tabLst>
            </a:pPr>
            <a:r>
              <a:rPr sz="3000" spc="-30" dirty="0">
                <a:solidFill>
                  <a:srgbClr val="FFFFFF"/>
                </a:solidFill>
                <a:latin typeface="Carlito"/>
                <a:cs typeface="Carlito"/>
              </a:rPr>
              <a:t>Tenderness </a:t>
            </a:r>
            <a:r>
              <a:rPr sz="3000" dirty="0">
                <a:solidFill>
                  <a:srgbClr val="FFFFFF"/>
                </a:solidFill>
                <a:latin typeface="Carlito"/>
                <a:cs typeface="Carlito"/>
              </a:rPr>
              <a:t>- </a:t>
            </a:r>
            <a:r>
              <a:rPr sz="3000" spc="-10" dirty="0">
                <a:solidFill>
                  <a:srgbClr val="FFFFFF"/>
                </a:solidFill>
                <a:latin typeface="Carlito"/>
                <a:cs typeface="Carlito"/>
              </a:rPr>
              <a:t>Occurs </a:t>
            </a:r>
            <a:r>
              <a:rPr sz="3000" dirty="0">
                <a:solidFill>
                  <a:srgbClr val="FFFFFF"/>
                </a:solidFill>
                <a:latin typeface="Carlito"/>
                <a:cs typeface="Carlito"/>
              </a:rPr>
              <a:t>in 75% </a:t>
            </a:r>
            <a:r>
              <a:rPr sz="3000" spc="-5" dirty="0">
                <a:solidFill>
                  <a:srgbClr val="FFFFFF"/>
                </a:solidFill>
                <a:latin typeface="Carlito"/>
                <a:cs typeface="Carlito"/>
              </a:rPr>
              <a:t>of</a:t>
            </a:r>
            <a:r>
              <a:rPr sz="3000" dirty="0">
                <a:solidFill>
                  <a:srgbClr val="FFFFFF"/>
                </a:solidFill>
                <a:latin typeface="Carlito"/>
                <a:cs typeface="Carlito"/>
              </a:rPr>
              <a:t> </a:t>
            </a:r>
            <a:r>
              <a:rPr sz="3000" spc="-10" dirty="0">
                <a:solidFill>
                  <a:srgbClr val="FFFFFF"/>
                </a:solidFill>
                <a:latin typeface="Carlito"/>
                <a:cs typeface="Carlito"/>
              </a:rPr>
              <a:t>patients</a:t>
            </a:r>
            <a:endParaRPr sz="3000" dirty="0">
              <a:latin typeface="Carlito"/>
              <a:cs typeface="Carlito"/>
            </a:endParaRPr>
          </a:p>
          <a:p>
            <a:pPr marL="355600" marR="156210" indent="-342900">
              <a:lnSpc>
                <a:spcPts val="3240"/>
              </a:lnSpc>
              <a:spcBef>
                <a:spcPts val="770"/>
              </a:spcBef>
              <a:buFont typeface="Arial"/>
              <a:buChar char="•"/>
              <a:tabLst>
                <a:tab pos="354965" algn="l"/>
                <a:tab pos="355600" algn="l"/>
              </a:tabLst>
            </a:pPr>
            <a:r>
              <a:rPr sz="3000" spc="-25" dirty="0">
                <a:solidFill>
                  <a:srgbClr val="FFFFFF"/>
                </a:solidFill>
                <a:latin typeface="Carlito"/>
                <a:cs typeface="Carlito"/>
              </a:rPr>
              <a:t>Warmth </a:t>
            </a:r>
            <a:r>
              <a:rPr sz="3000" spc="-5" dirty="0">
                <a:solidFill>
                  <a:srgbClr val="FFFFFF"/>
                </a:solidFill>
                <a:latin typeface="Carlito"/>
                <a:cs typeface="Carlito"/>
              </a:rPr>
              <a:t>or </a:t>
            </a:r>
            <a:r>
              <a:rPr sz="3000" dirty="0">
                <a:solidFill>
                  <a:srgbClr val="FFFFFF"/>
                </a:solidFill>
                <a:latin typeface="Carlito"/>
                <a:cs typeface="Carlito"/>
              </a:rPr>
              <a:t>erythema </a:t>
            </a:r>
            <a:r>
              <a:rPr sz="3000" spc="5" dirty="0">
                <a:solidFill>
                  <a:srgbClr val="FFFFFF"/>
                </a:solidFill>
                <a:latin typeface="Carlito"/>
                <a:cs typeface="Carlito"/>
              </a:rPr>
              <a:t>of </a:t>
            </a:r>
            <a:r>
              <a:rPr sz="3000" dirty="0">
                <a:solidFill>
                  <a:srgbClr val="FFFFFF"/>
                </a:solidFill>
                <a:latin typeface="Carlito"/>
                <a:cs typeface="Carlito"/>
              </a:rPr>
              <a:t>the skin </a:t>
            </a:r>
            <a:r>
              <a:rPr sz="3000" spc="-10" dirty="0">
                <a:solidFill>
                  <a:srgbClr val="FFFFFF"/>
                </a:solidFill>
                <a:latin typeface="Carlito"/>
                <a:cs typeface="Carlito"/>
              </a:rPr>
              <a:t>over </a:t>
            </a:r>
            <a:r>
              <a:rPr sz="3000" dirty="0">
                <a:solidFill>
                  <a:srgbClr val="FFFFFF"/>
                </a:solidFill>
                <a:latin typeface="Carlito"/>
                <a:cs typeface="Carlito"/>
              </a:rPr>
              <a:t>the </a:t>
            </a:r>
            <a:r>
              <a:rPr sz="3000" spc="-10" dirty="0">
                <a:solidFill>
                  <a:srgbClr val="FFFFFF"/>
                </a:solidFill>
                <a:latin typeface="Carlito"/>
                <a:cs typeface="Carlito"/>
              </a:rPr>
              <a:t>area </a:t>
            </a:r>
            <a:r>
              <a:rPr sz="3000" spc="-5" dirty="0">
                <a:solidFill>
                  <a:srgbClr val="FFFFFF"/>
                </a:solidFill>
                <a:latin typeface="Carlito"/>
                <a:cs typeface="Carlito"/>
              </a:rPr>
              <a:t>of  </a:t>
            </a:r>
            <a:r>
              <a:rPr sz="3000" spc="-10" dirty="0">
                <a:solidFill>
                  <a:srgbClr val="FFFFFF"/>
                </a:solidFill>
                <a:latin typeface="Carlito"/>
                <a:cs typeface="Carlito"/>
              </a:rPr>
              <a:t>thrombosis</a:t>
            </a:r>
            <a:endParaRPr sz="3000" dirty="0">
              <a:latin typeface="Carlito"/>
              <a:cs typeface="Carlito"/>
            </a:endParaRPr>
          </a:p>
          <a:p>
            <a:pPr marL="355600" marR="5080" indent="-342900">
              <a:lnSpc>
                <a:spcPts val="3240"/>
              </a:lnSpc>
              <a:spcBef>
                <a:spcPts val="720"/>
              </a:spcBef>
              <a:buFont typeface="Arial"/>
              <a:buChar char="•"/>
              <a:tabLst>
                <a:tab pos="354965" algn="l"/>
                <a:tab pos="355600" algn="l"/>
              </a:tabLst>
            </a:pPr>
            <a:r>
              <a:rPr sz="3000" spc="-10" dirty="0">
                <a:solidFill>
                  <a:srgbClr val="FFFFFF"/>
                </a:solidFill>
                <a:latin typeface="Carlito"/>
                <a:cs typeface="Carlito"/>
              </a:rPr>
              <a:t>Clinical symptoms </a:t>
            </a:r>
            <a:r>
              <a:rPr sz="3000" spc="-5" dirty="0">
                <a:solidFill>
                  <a:srgbClr val="FFFFFF"/>
                </a:solidFill>
                <a:latin typeface="Carlito"/>
                <a:cs typeface="Carlito"/>
              </a:rPr>
              <a:t>of pulmonary </a:t>
            </a:r>
            <a:r>
              <a:rPr sz="3000" dirty="0">
                <a:solidFill>
                  <a:srgbClr val="FFFFFF"/>
                </a:solidFill>
                <a:latin typeface="Carlito"/>
                <a:cs typeface="Carlito"/>
              </a:rPr>
              <a:t>embolism (PE) as  the </a:t>
            </a:r>
            <a:r>
              <a:rPr sz="3000" spc="-5" dirty="0">
                <a:solidFill>
                  <a:srgbClr val="FFFFFF"/>
                </a:solidFill>
                <a:latin typeface="Carlito"/>
                <a:cs typeface="Carlito"/>
              </a:rPr>
              <a:t>primary</a:t>
            </a:r>
            <a:r>
              <a:rPr sz="3000" spc="15" dirty="0">
                <a:solidFill>
                  <a:srgbClr val="FFFFFF"/>
                </a:solidFill>
                <a:latin typeface="Carlito"/>
                <a:cs typeface="Carlito"/>
              </a:rPr>
              <a:t> </a:t>
            </a:r>
            <a:r>
              <a:rPr sz="3000" spc="-15" dirty="0">
                <a:solidFill>
                  <a:srgbClr val="FFFFFF"/>
                </a:solidFill>
                <a:latin typeface="Carlito"/>
                <a:cs typeface="Carlito"/>
              </a:rPr>
              <a:t>manifestation</a:t>
            </a:r>
            <a:endParaRPr sz="3000" dirty="0">
              <a:latin typeface="Carlito"/>
              <a:cs typeface="Carlito"/>
            </a:endParaRPr>
          </a:p>
        </p:txBody>
      </p:sp>
      <p:sp>
        <p:nvSpPr>
          <p:cNvPr id="5" name="TextBox 4">
            <a:extLst>
              <a:ext uri="{FF2B5EF4-FFF2-40B4-BE49-F238E27FC236}">
                <a16:creationId xmlns:a16="http://schemas.microsoft.com/office/drawing/2014/main" id="{E649D653-76A4-46D4-9746-BCA77ED4A68E}"/>
              </a:ext>
            </a:extLst>
          </p:cNvPr>
          <p:cNvSpPr txBox="1"/>
          <p:nvPr/>
        </p:nvSpPr>
        <p:spPr>
          <a:xfrm>
            <a:off x="1235242" y="5345821"/>
            <a:ext cx="9721516" cy="1200329"/>
          </a:xfrm>
          <a:prstGeom prst="rect">
            <a:avLst/>
          </a:prstGeom>
          <a:noFill/>
        </p:spPr>
        <p:txBody>
          <a:bodyPr wrap="square">
            <a:spAutoFit/>
          </a:bodyPr>
          <a:lstStyle/>
          <a:p>
            <a:r>
              <a:rPr lang="en-IN" b="0" i="0" dirty="0" err="1">
                <a:effectLst/>
                <a:latin typeface="arial" panose="020B0604020202020204" pitchFamily="34" charset="0"/>
              </a:rPr>
              <a:t>Streiff</a:t>
            </a:r>
            <a:r>
              <a:rPr lang="en-IN" b="0" i="0" dirty="0">
                <a:effectLst/>
                <a:latin typeface="arial" panose="020B0604020202020204" pitchFamily="34" charset="0"/>
              </a:rPr>
              <a:t>, M. B., Agnelli, G., Connors, J. M., Crowther, M., </a:t>
            </a:r>
            <a:r>
              <a:rPr lang="en-IN" b="0" i="0" dirty="0" err="1">
                <a:effectLst/>
                <a:latin typeface="arial" panose="020B0604020202020204" pitchFamily="34" charset="0"/>
              </a:rPr>
              <a:t>Eichinger</a:t>
            </a:r>
            <a:r>
              <a:rPr lang="en-IN" b="0" i="0" dirty="0">
                <a:effectLst/>
                <a:latin typeface="arial" panose="020B0604020202020204" pitchFamily="34" charset="0"/>
              </a:rPr>
              <a:t>, S., Lopes, R., </a:t>
            </a:r>
            <a:r>
              <a:rPr lang="en-IN" b="0" i="0" dirty="0" err="1">
                <a:effectLst/>
                <a:latin typeface="arial" panose="020B0604020202020204" pitchFamily="34" charset="0"/>
              </a:rPr>
              <a:t>McBane</a:t>
            </a:r>
            <a:r>
              <a:rPr lang="en-IN" b="0" i="0" dirty="0">
                <a:effectLst/>
                <a:latin typeface="arial" panose="020B0604020202020204" pitchFamily="34" charset="0"/>
              </a:rPr>
              <a:t>, R. D., Moll, S., &amp; Ansell, J. (2016). Guidance for the treatment of deep vein thrombosis and pulmonary embolism. </a:t>
            </a:r>
            <a:r>
              <a:rPr lang="en-IN" b="0" i="1" dirty="0">
                <a:effectLst/>
                <a:latin typeface="arial" panose="020B0604020202020204" pitchFamily="34" charset="0"/>
              </a:rPr>
              <a:t>Journal of thrombosis and thrombolysis</a:t>
            </a:r>
            <a:r>
              <a:rPr lang="en-IN" b="0" i="0" dirty="0">
                <a:effectLst/>
                <a:latin typeface="arial" panose="020B0604020202020204" pitchFamily="34" charset="0"/>
              </a:rPr>
              <a:t>, </a:t>
            </a:r>
            <a:r>
              <a:rPr lang="en-IN" b="0" i="1" dirty="0">
                <a:effectLst/>
                <a:latin typeface="arial" panose="020B0604020202020204" pitchFamily="34" charset="0"/>
              </a:rPr>
              <a:t>41</a:t>
            </a:r>
            <a:r>
              <a:rPr lang="en-IN" b="0" i="0" dirty="0">
                <a:effectLst/>
                <a:latin typeface="arial" panose="020B0604020202020204" pitchFamily="34" charset="0"/>
              </a:rPr>
              <a:t>(1), 32–67. https://doi.org/10.1007/s11239-015-1317-0</a:t>
            </a: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88593" y="558152"/>
            <a:ext cx="2278018" cy="696595"/>
          </a:xfrm>
          <a:prstGeom prst="rect">
            <a:avLst/>
          </a:prstGeom>
        </p:spPr>
        <p:txBody>
          <a:bodyPr vert="horz" wrap="square" lIns="0" tIns="13335" rIns="0" bIns="0" rtlCol="0" anchor="b">
            <a:spAutoFit/>
          </a:bodyPr>
          <a:lstStyle/>
          <a:p>
            <a:pPr marL="12700">
              <a:lnSpc>
                <a:spcPct val="100000"/>
              </a:lnSpc>
              <a:spcBef>
                <a:spcPts val="105"/>
              </a:spcBef>
            </a:pPr>
            <a:r>
              <a:rPr sz="4400" spc="-5" dirty="0"/>
              <a:t>Signs</a:t>
            </a:r>
            <a:endParaRPr sz="4400" dirty="0"/>
          </a:p>
        </p:txBody>
      </p:sp>
      <p:sp>
        <p:nvSpPr>
          <p:cNvPr id="3" name="object 3"/>
          <p:cNvSpPr txBox="1"/>
          <p:nvPr/>
        </p:nvSpPr>
        <p:spPr>
          <a:xfrm>
            <a:off x="1947646" y="1254747"/>
            <a:ext cx="7704455" cy="3912870"/>
          </a:xfrm>
          <a:prstGeom prst="rect">
            <a:avLst/>
          </a:prstGeom>
        </p:spPr>
        <p:txBody>
          <a:bodyPr vert="horz" wrap="square" lIns="0" tIns="88265" rIns="0" bIns="0" rtlCol="0">
            <a:spAutoFit/>
          </a:bodyPr>
          <a:lstStyle/>
          <a:p>
            <a:pPr marL="355600" marR="5080" indent="-342900">
              <a:lnSpc>
                <a:spcPct val="80000"/>
              </a:lnSpc>
              <a:spcBef>
                <a:spcPts val="695"/>
              </a:spcBef>
              <a:buFont typeface="Arial"/>
              <a:buChar char="•"/>
              <a:tabLst>
                <a:tab pos="354965" algn="l"/>
                <a:tab pos="355600" algn="l"/>
              </a:tabLst>
            </a:pPr>
            <a:r>
              <a:rPr sz="2500" spc="-5" dirty="0">
                <a:solidFill>
                  <a:srgbClr val="FFFFFF"/>
                </a:solidFill>
                <a:latin typeface="Carlito"/>
                <a:cs typeface="Carlito"/>
              </a:rPr>
              <a:t>Calf pain on </a:t>
            </a:r>
            <a:r>
              <a:rPr sz="2500" spc="-10" dirty="0">
                <a:solidFill>
                  <a:srgbClr val="FFFFFF"/>
                </a:solidFill>
                <a:latin typeface="Carlito"/>
                <a:cs typeface="Carlito"/>
              </a:rPr>
              <a:t>dorsiflexion </a:t>
            </a:r>
            <a:r>
              <a:rPr sz="2500" spc="-5" dirty="0">
                <a:solidFill>
                  <a:srgbClr val="FFFFFF"/>
                </a:solidFill>
                <a:latin typeface="Carlito"/>
                <a:cs typeface="Carlito"/>
              </a:rPr>
              <a:t>of the </a:t>
            </a:r>
            <a:r>
              <a:rPr sz="2500" spc="-15" dirty="0">
                <a:solidFill>
                  <a:srgbClr val="FFFFFF"/>
                </a:solidFill>
                <a:latin typeface="Carlito"/>
                <a:cs typeface="Carlito"/>
              </a:rPr>
              <a:t>foot </a:t>
            </a:r>
            <a:r>
              <a:rPr sz="2500" dirty="0">
                <a:solidFill>
                  <a:srgbClr val="FFFFFF"/>
                </a:solidFill>
                <a:latin typeface="Carlito"/>
                <a:cs typeface="Carlito"/>
              </a:rPr>
              <a:t>with </a:t>
            </a:r>
            <a:r>
              <a:rPr sz="2500" spc="-5" dirty="0">
                <a:solidFill>
                  <a:srgbClr val="FFFFFF"/>
                </a:solidFill>
                <a:latin typeface="Carlito"/>
                <a:cs typeface="Carlito"/>
              </a:rPr>
              <a:t>knee </a:t>
            </a:r>
            <a:r>
              <a:rPr sz="2500" spc="-10" dirty="0">
                <a:solidFill>
                  <a:srgbClr val="FFFFFF"/>
                </a:solidFill>
                <a:latin typeface="Carlito"/>
                <a:cs typeface="Carlito"/>
              </a:rPr>
              <a:t>extended  </a:t>
            </a:r>
            <a:r>
              <a:rPr sz="2500" spc="-5" dirty="0">
                <a:solidFill>
                  <a:srgbClr val="FFFFFF"/>
                </a:solidFill>
                <a:latin typeface="Carlito"/>
                <a:cs typeface="Carlito"/>
              </a:rPr>
              <a:t>(Homans </a:t>
            </a:r>
            <a:r>
              <a:rPr sz="2500" spc="-10" dirty="0">
                <a:solidFill>
                  <a:srgbClr val="FFFFFF"/>
                </a:solidFill>
                <a:latin typeface="Carlito"/>
                <a:cs typeface="Carlito"/>
              </a:rPr>
              <a:t>sign) </a:t>
            </a:r>
            <a:r>
              <a:rPr sz="2500" spc="-15" dirty="0">
                <a:solidFill>
                  <a:srgbClr val="FFFFFF"/>
                </a:solidFill>
                <a:latin typeface="Carlito"/>
                <a:cs typeface="Carlito"/>
              </a:rPr>
              <a:t>present </a:t>
            </a:r>
            <a:r>
              <a:rPr sz="2500" spc="-5" dirty="0">
                <a:solidFill>
                  <a:srgbClr val="FFFFFF"/>
                </a:solidFill>
                <a:latin typeface="Carlito"/>
                <a:cs typeface="Carlito"/>
              </a:rPr>
              <a:t>in </a:t>
            </a:r>
            <a:r>
              <a:rPr sz="2500" spc="-10" dirty="0">
                <a:solidFill>
                  <a:srgbClr val="FFFFFF"/>
                </a:solidFill>
                <a:latin typeface="Carlito"/>
                <a:cs typeface="Carlito"/>
              </a:rPr>
              <a:t>33% </a:t>
            </a:r>
            <a:r>
              <a:rPr sz="2500" spc="-5" dirty="0">
                <a:solidFill>
                  <a:srgbClr val="FFFFFF"/>
                </a:solidFill>
                <a:latin typeface="Carlito"/>
                <a:cs typeface="Carlito"/>
              </a:rPr>
              <a:t>of </a:t>
            </a:r>
            <a:r>
              <a:rPr sz="2500" spc="-10" dirty="0">
                <a:solidFill>
                  <a:srgbClr val="FFFFFF"/>
                </a:solidFill>
                <a:latin typeface="Carlito"/>
                <a:cs typeface="Carlito"/>
              </a:rPr>
              <a:t>pts </a:t>
            </a:r>
            <a:r>
              <a:rPr sz="2500" spc="-5" dirty="0">
                <a:solidFill>
                  <a:srgbClr val="FFFFFF"/>
                </a:solidFill>
                <a:latin typeface="Carlito"/>
                <a:cs typeface="Carlito"/>
              </a:rPr>
              <a:t>with </a:t>
            </a:r>
            <a:r>
              <a:rPr sz="2500" spc="-80" dirty="0">
                <a:solidFill>
                  <a:srgbClr val="FFFFFF"/>
                </a:solidFill>
                <a:latin typeface="Carlito"/>
                <a:cs typeface="Carlito"/>
              </a:rPr>
              <a:t>DVT, </a:t>
            </a:r>
            <a:r>
              <a:rPr sz="2500" spc="-10" dirty="0">
                <a:solidFill>
                  <a:srgbClr val="FFFFFF"/>
                </a:solidFill>
                <a:latin typeface="Carlito"/>
                <a:cs typeface="Carlito"/>
              </a:rPr>
              <a:t>50% </a:t>
            </a:r>
            <a:r>
              <a:rPr sz="2500" spc="-5" dirty="0">
                <a:solidFill>
                  <a:srgbClr val="FFFFFF"/>
                </a:solidFill>
                <a:latin typeface="Carlito"/>
                <a:cs typeface="Carlito"/>
              </a:rPr>
              <a:t>of </a:t>
            </a:r>
            <a:r>
              <a:rPr sz="2500" spc="-10" dirty="0">
                <a:solidFill>
                  <a:srgbClr val="FFFFFF"/>
                </a:solidFill>
                <a:latin typeface="Carlito"/>
                <a:cs typeface="Carlito"/>
              </a:rPr>
              <a:t>pts  </a:t>
            </a:r>
            <a:r>
              <a:rPr sz="2500" spc="-5" dirty="0">
                <a:solidFill>
                  <a:srgbClr val="FFFFFF"/>
                </a:solidFill>
                <a:latin typeface="Carlito"/>
                <a:cs typeface="Carlito"/>
              </a:rPr>
              <a:t>without</a:t>
            </a:r>
            <a:r>
              <a:rPr sz="2500" spc="-10" dirty="0">
                <a:solidFill>
                  <a:srgbClr val="FFFFFF"/>
                </a:solidFill>
                <a:latin typeface="Carlito"/>
                <a:cs typeface="Carlito"/>
              </a:rPr>
              <a:t> </a:t>
            </a:r>
            <a:r>
              <a:rPr sz="2500" spc="-20" dirty="0">
                <a:solidFill>
                  <a:srgbClr val="FFFFFF"/>
                </a:solidFill>
                <a:latin typeface="Carlito"/>
                <a:cs typeface="Carlito"/>
              </a:rPr>
              <a:t>DVT</a:t>
            </a:r>
            <a:endParaRPr sz="2500" dirty="0">
              <a:latin typeface="Carlito"/>
              <a:cs typeface="Carlito"/>
            </a:endParaRPr>
          </a:p>
          <a:p>
            <a:pPr>
              <a:spcBef>
                <a:spcPts val="40"/>
              </a:spcBef>
              <a:buClr>
                <a:srgbClr val="FFFFFF"/>
              </a:buClr>
              <a:buFont typeface="Arial"/>
              <a:buChar char="•"/>
            </a:pPr>
            <a:endParaRPr sz="2900" dirty="0">
              <a:latin typeface="Carlito"/>
              <a:cs typeface="Carlito"/>
            </a:endParaRPr>
          </a:p>
          <a:p>
            <a:pPr marL="355600" marR="514350" indent="-342900">
              <a:lnSpc>
                <a:spcPts val="2400"/>
              </a:lnSpc>
              <a:buFont typeface="Arial"/>
              <a:buChar char="•"/>
              <a:tabLst>
                <a:tab pos="354965" algn="l"/>
                <a:tab pos="355600" algn="l"/>
              </a:tabLst>
            </a:pPr>
            <a:r>
              <a:rPr sz="2500" spc="-5" dirty="0">
                <a:solidFill>
                  <a:srgbClr val="FFFFFF"/>
                </a:solidFill>
                <a:latin typeface="Carlito"/>
                <a:cs typeface="Carlito"/>
              </a:rPr>
              <a:t>A palpable, </a:t>
            </a:r>
            <a:r>
              <a:rPr sz="2500" spc="-10" dirty="0">
                <a:solidFill>
                  <a:srgbClr val="FFFFFF"/>
                </a:solidFill>
                <a:latin typeface="Carlito"/>
                <a:cs typeface="Carlito"/>
              </a:rPr>
              <a:t>indurated, </a:t>
            </a:r>
            <a:r>
              <a:rPr sz="2500" spc="-20" dirty="0">
                <a:solidFill>
                  <a:srgbClr val="FFFFFF"/>
                </a:solidFill>
                <a:latin typeface="Carlito"/>
                <a:cs typeface="Carlito"/>
              </a:rPr>
              <a:t>cordlike, </a:t>
            </a:r>
            <a:r>
              <a:rPr sz="2500" spc="-5" dirty="0">
                <a:solidFill>
                  <a:srgbClr val="FFFFFF"/>
                </a:solidFill>
                <a:latin typeface="Carlito"/>
                <a:cs typeface="Carlito"/>
              </a:rPr>
              <a:t>tender </a:t>
            </a:r>
            <a:r>
              <a:rPr sz="2500" spc="-10" dirty="0">
                <a:solidFill>
                  <a:srgbClr val="FFFFFF"/>
                </a:solidFill>
                <a:latin typeface="Carlito"/>
                <a:cs typeface="Carlito"/>
              </a:rPr>
              <a:t>subcutaneous  venous segment </a:t>
            </a:r>
            <a:r>
              <a:rPr sz="2500" spc="-5" dirty="0">
                <a:solidFill>
                  <a:srgbClr val="FFFFFF"/>
                </a:solidFill>
                <a:latin typeface="Carlito"/>
                <a:cs typeface="Carlito"/>
              </a:rPr>
              <a:t>(superficial </a:t>
            </a:r>
            <a:r>
              <a:rPr sz="2500" spc="-10" dirty="0">
                <a:solidFill>
                  <a:srgbClr val="FFFFFF"/>
                </a:solidFill>
                <a:latin typeface="Carlito"/>
                <a:cs typeface="Carlito"/>
              </a:rPr>
              <a:t>phlebitis-40% </a:t>
            </a:r>
            <a:r>
              <a:rPr sz="2500" spc="-20" dirty="0">
                <a:solidFill>
                  <a:srgbClr val="FFFFFF"/>
                </a:solidFill>
                <a:latin typeface="Carlito"/>
                <a:cs typeface="Carlito"/>
              </a:rPr>
              <a:t>have</a:t>
            </a:r>
            <a:r>
              <a:rPr sz="2500" spc="125" dirty="0">
                <a:solidFill>
                  <a:srgbClr val="FFFFFF"/>
                </a:solidFill>
                <a:latin typeface="Carlito"/>
                <a:cs typeface="Carlito"/>
              </a:rPr>
              <a:t> </a:t>
            </a:r>
            <a:r>
              <a:rPr sz="2500" spc="-15" dirty="0">
                <a:solidFill>
                  <a:srgbClr val="FFFFFF"/>
                </a:solidFill>
                <a:latin typeface="Carlito"/>
                <a:cs typeface="Carlito"/>
              </a:rPr>
              <a:t>DVT)</a:t>
            </a:r>
            <a:endParaRPr sz="2500" dirty="0">
              <a:latin typeface="Carlito"/>
              <a:cs typeface="Carlito"/>
            </a:endParaRPr>
          </a:p>
          <a:p>
            <a:pPr>
              <a:spcBef>
                <a:spcPts val="30"/>
              </a:spcBef>
              <a:buClr>
                <a:srgbClr val="FFFFFF"/>
              </a:buClr>
              <a:buFont typeface="Arial"/>
              <a:buChar char="•"/>
            </a:pPr>
            <a:endParaRPr sz="2450" dirty="0">
              <a:latin typeface="Carlito"/>
              <a:cs typeface="Carlito"/>
            </a:endParaRPr>
          </a:p>
          <a:p>
            <a:pPr marL="355600" indent="-342900">
              <a:spcBef>
                <a:spcPts val="5"/>
              </a:spcBef>
              <a:buFont typeface="Arial"/>
              <a:buChar char="•"/>
              <a:tabLst>
                <a:tab pos="354965" algn="l"/>
                <a:tab pos="355600" algn="l"/>
              </a:tabLst>
            </a:pPr>
            <a:r>
              <a:rPr sz="2500" spc="-20" dirty="0">
                <a:solidFill>
                  <a:srgbClr val="FFFFFF"/>
                </a:solidFill>
                <a:latin typeface="Carlito"/>
                <a:cs typeface="Carlito"/>
              </a:rPr>
              <a:t>Variable </a:t>
            </a:r>
            <a:r>
              <a:rPr sz="2500" spc="-10" dirty="0">
                <a:solidFill>
                  <a:srgbClr val="FFFFFF"/>
                </a:solidFill>
                <a:latin typeface="Carlito"/>
                <a:cs typeface="Carlito"/>
              </a:rPr>
              <a:t>discoloration </a:t>
            </a:r>
            <a:r>
              <a:rPr sz="2500" spc="-5" dirty="0">
                <a:solidFill>
                  <a:srgbClr val="FFFFFF"/>
                </a:solidFill>
                <a:latin typeface="Carlito"/>
                <a:cs typeface="Carlito"/>
              </a:rPr>
              <a:t>of the </a:t>
            </a:r>
            <a:r>
              <a:rPr sz="2500" spc="-10" dirty="0">
                <a:solidFill>
                  <a:srgbClr val="FFFFFF"/>
                </a:solidFill>
                <a:latin typeface="Carlito"/>
                <a:cs typeface="Carlito"/>
              </a:rPr>
              <a:t>lower</a:t>
            </a:r>
            <a:r>
              <a:rPr sz="2500" spc="40" dirty="0">
                <a:solidFill>
                  <a:srgbClr val="FFFFFF"/>
                </a:solidFill>
                <a:latin typeface="Carlito"/>
                <a:cs typeface="Carlito"/>
              </a:rPr>
              <a:t> </a:t>
            </a:r>
            <a:r>
              <a:rPr sz="2500" spc="-10" dirty="0">
                <a:solidFill>
                  <a:srgbClr val="FFFFFF"/>
                </a:solidFill>
                <a:latin typeface="Carlito"/>
                <a:cs typeface="Carlito"/>
              </a:rPr>
              <a:t>extremity</a:t>
            </a:r>
            <a:endParaRPr sz="2500" dirty="0">
              <a:latin typeface="Carlito"/>
              <a:cs typeface="Carlito"/>
            </a:endParaRPr>
          </a:p>
          <a:p>
            <a:pPr>
              <a:lnSpc>
                <a:spcPct val="100000"/>
              </a:lnSpc>
              <a:buClr>
                <a:srgbClr val="FFFFFF"/>
              </a:buClr>
              <a:buFont typeface="Arial"/>
              <a:buChar char="•"/>
            </a:pPr>
            <a:endParaRPr sz="2950" dirty="0">
              <a:latin typeface="Carlito"/>
              <a:cs typeface="Carlito"/>
            </a:endParaRPr>
          </a:p>
          <a:p>
            <a:pPr marL="355600" marR="837565" indent="-342900">
              <a:lnSpc>
                <a:spcPct val="80000"/>
              </a:lnSpc>
              <a:buFont typeface="Arial"/>
              <a:buChar char="•"/>
              <a:tabLst>
                <a:tab pos="354965" algn="l"/>
                <a:tab pos="355600" algn="l"/>
              </a:tabLst>
            </a:pPr>
            <a:r>
              <a:rPr sz="2500" spc="-5" dirty="0">
                <a:solidFill>
                  <a:srgbClr val="FFFFFF"/>
                </a:solidFill>
                <a:latin typeface="Carlito"/>
                <a:cs typeface="Carlito"/>
              </a:rPr>
              <a:t>Blanched appearance of the </a:t>
            </a:r>
            <a:r>
              <a:rPr sz="2500" dirty="0">
                <a:solidFill>
                  <a:srgbClr val="FFFFFF"/>
                </a:solidFill>
                <a:latin typeface="Carlito"/>
                <a:cs typeface="Carlito"/>
              </a:rPr>
              <a:t>leg </a:t>
            </a:r>
            <a:r>
              <a:rPr sz="2500" spc="-10" dirty="0">
                <a:solidFill>
                  <a:srgbClr val="FFFFFF"/>
                </a:solidFill>
                <a:latin typeface="Carlito"/>
                <a:cs typeface="Carlito"/>
              </a:rPr>
              <a:t>because </a:t>
            </a:r>
            <a:r>
              <a:rPr sz="2500" spc="-5" dirty="0">
                <a:solidFill>
                  <a:srgbClr val="FFFFFF"/>
                </a:solidFill>
                <a:latin typeface="Carlito"/>
                <a:cs typeface="Carlito"/>
              </a:rPr>
              <a:t>of edema  </a:t>
            </a:r>
            <a:r>
              <a:rPr sz="2500" spc="-10" dirty="0">
                <a:solidFill>
                  <a:srgbClr val="FFFFFF"/>
                </a:solidFill>
                <a:latin typeface="Carlito"/>
                <a:cs typeface="Carlito"/>
              </a:rPr>
              <a:t>(relatively</a:t>
            </a:r>
            <a:r>
              <a:rPr sz="2500" spc="5" dirty="0">
                <a:solidFill>
                  <a:srgbClr val="FFFFFF"/>
                </a:solidFill>
                <a:latin typeface="Carlito"/>
                <a:cs typeface="Carlito"/>
              </a:rPr>
              <a:t> </a:t>
            </a:r>
            <a:r>
              <a:rPr sz="2500" spc="-15" dirty="0">
                <a:solidFill>
                  <a:srgbClr val="FFFFFF"/>
                </a:solidFill>
                <a:latin typeface="Carlito"/>
                <a:cs typeface="Carlito"/>
              </a:rPr>
              <a:t>rare)</a:t>
            </a:r>
            <a:endParaRPr sz="2500" dirty="0">
              <a:latin typeface="Carlito"/>
              <a:cs typeface="Carlito"/>
            </a:endParaRPr>
          </a:p>
        </p:txBody>
      </p:sp>
      <p:sp>
        <p:nvSpPr>
          <p:cNvPr id="5" name="TextBox 4">
            <a:extLst>
              <a:ext uri="{FF2B5EF4-FFF2-40B4-BE49-F238E27FC236}">
                <a16:creationId xmlns:a16="http://schemas.microsoft.com/office/drawing/2014/main" id="{6175CD09-8037-4C00-BC45-050C56D8C141}"/>
              </a:ext>
            </a:extLst>
          </p:cNvPr>
          <p:cNvSpPr txBox="1"/>
          <p:nvPr/>
        </p:nvSpPr>
        <p:spPr>
          <a:xfrm>
            <a:off x="1588168" y="5264047"/>
            <a:ext cx="9448800" cy="923330"/>
          </a:xfrm>
          <a:prstGeom prst="rect">
            <a:avLst/>
          </a:prstGeom>
          <a:noFill/>
        </p:spPr>
        <p:txBody>
          <a:bodyPr wrap="square">
            <a:spAutoFit/>
          </a:bodyPr>
          <a:lstStyle/>
          <a:p>
            <a:r>
              <a:rPr lang="en-IN" b="0" i="0" dirty="0">
                <a:effectLst/>
                <a:latin typeface="arial" panose="020B0604020202020204" pitchFamily="34" charset="0"/>
              </a:rPr>
              <a:t>Min SK, Kim YH, Joh JH, et al. Diagnosis and Treatment of Lower Extremity Deep Vein Thrombosis: Korean Practice Guidelines. </a:t>
            </a:r>
            <a:r>
              <a:rPr lang="en-IN" b="0" i="1" dirty="0" err="1">
                <a:effectLst/>
                <a:latin typeface="arial" panose="020B0604020202020204" pitchFamily="34" charset="0"/>
              </a:rPr>
              <a:t>Vasc</a:t>
            </a:r>
            <a:r>
              <a:rPr lang="en-IN" b="0" i="1" dirty="0">
                <a:effectLst/>
                <a:latin typeface="arial" panose="020B0604020202020204" pitchFamily="34" charset="0"/>
              </a:rPr>
              <a:t> Specialist Int</a:t>
            </a:r>
            <a:r>
              <a:rPr lang="en-IN" b="0" i="0" dirty="0">
                <a:effectLst/>
                <a:latin typeface="arial" panose="020B0604020202020204" pitchFamily="34" charset="0"/>
              </a:rPr>
              <a:t>. 2016;32(3):77-104. doi:10.5758/vsi.2016.32.3.77</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59942" y="467921"/>
            <a:ext cx="7068016" cy="690574"/>
          </a:xfrm>
          <a:prstGeom prst="rect">
            <a:avLst/>
          </a:prstGeom>
        </p:spPr>
        <p:txBody>
          <a:bodyPr vert="horz" wrap="square" lIns="0" tIns="13335" rIns="0" bIns="0" rtlCol="0" anchor="b">
            <a:spAutoFit/>
          </a:bodyPr>
          <a:lstStyle/>
          <a:p>
            <a:pPr marL="12700">
              <a:lnSpc>
                <a:spcPct val="100000"/>
              </a:lnSpc>
              <a:spcBef>
                <a:spcPts val="105"/>
              </a:spcBef>
            </a:pPr>
            <a:r>
              <a:rPr sz="4400" spc="-10" dirty="0"/>
              <a:t>Clinical </a:t>
            </a:r>
            <a:r>
              <a:rPr sz="4400" spc="-5" dirty="0"/>
              <a:t>suspicion</a:t>
            </a:r>
            <a:r>
              <a:rPr sz="4400" spc="-20" dirty="0"/>
              <a:t> </a:t>
            </a:r>
            <a:r>
              <a:rPr sz="4400" dirty="0"/>
              <a:t>:</a:t>
            </a:r>
          </a:p>
        </p:txBody>
      </p:sp>
      <p:sp>
        <p:nvSpPr>
          <p:cNvPr id="3" name="object 3"/>
          <p:cNvSpPr txBox="1"/>
          <p:nvPr/>
        </p:nvSpPr>
        <p:spPr>
          <a:xfrm>
            <a:off x="2059941" y="2141348"/>
            <a:ext cx="1969135" cy="513715"/>
          </a:xfrm>
          <a:prstGeom prst="rect">
            <a:avLst/>
          </a:prstGeom>
        </p:spPr>
        <p:txBody>
          <a:bodyPr vert="horz" wrap="square" lIns="0" tIns="13335" rIns="0" bIns="0" rtlCol="0">
            <a:spAutoFit/>
          </a:bodyPr>
          <a:lstStyle/>
          <a:p>
            <a:pPr marL="355600" indent="-342900">
              <a:spcBef>
                <a:spcPts val="105"/>
              </a:spcBef>
              <a:buFont typeface="Arial"/>
              <a:buChar char="•"/>
              <a:tabLst>
                <a:tab pos="354965" algn="l"/>
                <a:tab pos="355600" algn="l"/>
              </a:tabLst>
            </a:pPr>
            <a:r>
              <a:rPr sz="3200" spc="5" dirty="0">
                <a:solidFill>
                  <a:srgbClr val="FFFFFF"/>
                </a:solidFill>
                <a:latin typeface="Carlito"/>
                <a:cs typeface="Carlito"/>
              </a:rPr>
              <a:t>Pts </a:t>
            </a:r>
            <a:r>
              <a:rPr sz="3200" spc="-15" dirty="0">
                <a:solidFill>
                  <a:srgbClr val="FFFFFF"/>
                </a:solidFill>
                <a:latin typeface="Carlito"/>
                <a:cs typeface="Carlito"/>
              </a:rPr>
              <a:t>at</a:t>
            </a:r>
            <a:r>
              <a:rPr sz="3200" spc="-80" dirty="0">
                <a:solidFill>
                  <a:srgbClr val="FFFFFF"/>
                </a:solidFill>
                <a:latin typeface="Carlito"/>
                <a:cs typeface="Carlito"/>
              </a:rPr>
              <a:t> </a:t>
            </a:r>
            <a:r>
              <a:rPr sz="3200" dirty="0">
                <a:solidFill>
                  <a:srgbClr val="FFFFFF"/>
                </a:solidFill>
                <a:latin typeface="Carlito"/>
                <a:cs typeface="Carlito"/>
              </a:rPr>
              <a:t>risk</a:t>
            </a:r>
            <a:endParaRPr sz="3200">
              <a:latin typeface="Carlito"/>
              <a:cs typeface="Carlito"/>
            </a:endParaRPr>
          </a:p>
        </p:txBody>
      </p:sp>
      <p:sp>
        <p:nvSpPr>
          <p:cNvPr id="4" name="object 4"/>
          <p:cNvSpPr txBox="1"/>
          <p:nvPr/>
        </p:nvSpPr>
        <p:spPr>
          <a:xfrm>
            <a:off x="2059941" y="3311474"/>
            <a:ext cx="2103755" cy="514350"/>
          </a:xfrm>
          <a:prstGeom prst="rect">
            <a:avLst/>
          </a:prstGeom>
        </p:spPr>
        <p:txBody>
          <a:bodyPr vert="horz" wrap="square" lIns="0" tIns="13335" rIns="0" bIns="0" rtlCol="0">
            <a:spAutoFit/>
          </a:bodyPr>
          <a:lstStyle/>
          <a:p>
            <a:pPr marL="355600" indent="-342900">
              <a:spcBef>
                <a:spcPts val="105"/>
              </a:spcBef>
              <a:buFont typeface="Arial"/>
              <a:buChar char="•"/>
              <a:tabLst>
                <a:tab pos="354965" algn="l"/>
                <a:tab pos="355600" algn="l"/>
              </a:tabLst>
            </a:pPr>
            <a:r>
              <a:rPr sz="3200" spc="-35" dirty="0">
                <a:solidFill>
                  <a:srgbClr val="FFFFFF"/>
                </a:solidFill>
                <a:latin typeface="Carlito"/>
                <a:cs typeface="Carlito"/>
              </a:rPr>
              <a:t>S</a:t>
            </a:r>
            <a:r>
              <a:rPr sz="3200" dirty="0">
                <a:solidFill>
                  <a:srgbClr val="FFFFFF"/>
                </a:solidFill>
                <a:latin typeface="Carlito"/>
                <a:cs typeface="Carlito"/>
              </a:rPr>
              <a:t>ym</a:t>
            </a:r>
            <a:r>
              <a:rPr sz="3200" spc="-15" dirty="0">
                <a:solidFill>
                  <a:srgbClr val="FFFFFF"/>
                </a:solidFill>
                <a:latin typeface="Carlito"/>
                <a:cs typeface="Carlito"/>
              </a:rPr>
              <a:t>p</a:t>
            </a:r>
            <a:r>
              <a:rPr sz="3200" spc="-40" dirty="0">
                <a:solidFill>
                  <a:srgbClr val="FFFFFF"/>
                </a:solidFill>
                <a:latin typeface="Carlito"/>
                <a:cs typeface="Carlito"/>
              </a:rPr>
              <a:t>t</a:t>
            </a:r>
            <a:r>
              <a:rPr sz="3200" spc="-5" dirty="0">
                <a:solidFill>
                  <a:srgbClr val="FFFFFF"/>
                </a:solidFill>
                <a:latin typeface="Carlito"/>
                <a:cs typeface="Carlito"/>
              </a:rPr>
              <a:t>oms</a:t>
            </a:r>
            <a:endParaRPr sz="3200">
              <a:latin typeface="Carlito"/>
              <a:cs typeface="Carlito"/>
            </a:endParaRPr>
          </a:p>
        </p:txBody>
      </p:sp>
      <p:sp>
        <p:nvSpPr>
          <p:cNvPr id="5" name="object 5"/>
          <p:cNvSpPr txBox="1"/>
          <p:nvPr/>
        </p:nvSpPr>
        <p:spPr>
          <a:xfrm>
            <a:off x="7001563" y="3311474"/>
            <a:ext cx="2894965" cy="514350"/>
          </a:xfrm>
          <a:prstGeom prst="rect">
            <a:avLst/>
          </a:prstGeom>
        </p:spPr>
        <p:txBody>
          <a:bodyPr vert="horz" wrap="square" lIns="0" tIns="13335" rIns="0" bIns="0" rtlCol="0">
            <a:spAutoFit/>
          </a:bodyPr>
          <a:lstStyle/>
          <a:p>
            <a:pPr marL="12700">
              <a:spcBef>
                <a:spcPts val="105"/>
              </a:spcBef>
            </a:pPr>
            <a:r>
              <a:rPr sz="3200" spc="-20" dirty="0">
                <a:solidFill>
                  <a:srgbClr val="FFFFFF"/>
                </a:solidFill>
                <a:latin typeface="Carlito"/>
                <a:cs typeface="Carlito"/>
              </a:rPr>
              <a:t>Pretest</a:t>
            </a:r>
            <a:r>
              <a:rPr sz="3200" spc="-85" dirty="0">
                <a:solidFill>
                  <a:srgbClr val="FFFFFF"/>
                </a:solidFill>
                <a:latin typeface="Carlito"/>
                <a:cs typeface="Carlito"/>
              </a:rPr>
              <a:t> </a:t>
            </a:r>
            <a:r>
              <a:rPr sz="3200" spc="-10" dirty="0">
                <a:solidFill>
                  <a:srgbClr val="FFFFFF"/>
                </a:solidFill>
                <a:latin typeface="Carlito"/>
                <a:cs typeface="Carlito"/>
              </a:rPr>
              <a:t>likelihood</a:t>
            </a:r>
            <a:endParaRPr sz="3200">
              <a:latin typeface="Carlito"/>
              <a:cs typeface="Carlito"/>
            </a:endParaRPr>
          </a:p>
        </p:txBody>
      </p:sp>
      <p:sp>
        <p:nvSpPr>
          <p:cNvPr id="6" name="object 6"/>
          <p:cNvSpPr txBox="1"/>
          <p:nvPr/>
        </p:nvSpPr>
        <p:spPr>
          <a:xfrm>
            <a:off x="2059941" y="4482466"/>
            <a:ext cx="1213485" cy="513715"/>
          </a:xfrm>
          <a:prstGeom prst="rect">
            <a:avLst/>
          </a:prstGeom>
        </p:spPr>
        <p:txBody>
          <a:bodyPr vert="horz" wrap="square" lIns="0" tIns="12700" rIns="0" bIns="0" rtlCol="0">
            <a:spAutoFit/>
          </a:bodyPr>
          <a:lstStyle/>
          <a:p>
            <a:pPr marL="355600" indent="-342900">
              <a:spcBef>
                <a:spcPts val="100"/>
              </a:spcBef>
              <a:buFont typeface="Arial"/>
              <a:buChar char="•"/>
              <a:tabLst>
                <a:tab pos="354965" algn="l"/>
                <a:tab pos="355600" algn="l"/>
              </a:tabLst>
            </a:pPr>
            <a:r>
              <a:rPr sz="3200" spc="-5" dirty="0">
                <a:solidFill>
                  <a:srgbClr val="FFFFFF"/>
                </a:solidFill>
                <a:latin typeface="Carlito"/>
                <a:cs typeface="Carlito"/>
              </a:rPr>
              <a:t>Si</a:t>
            </a:r>
            <a:r>
              <a:rPr sz="3200" dirty="0">
                <a:solidFill>
                  <a:srgbClr val="FFFFFF"/>
                </a:solidFill>
                <a:latin typeface="Carlito"/>
                <a:cs typeface="Carlito"/>
              </a:rPr>
              <a:t>g</a:t>
            </a:r>
            <a:r>
              <a:rPr sz="3200" spc="-5" dirty="0">
                <a:solidFill>
                  <a:srgbClr val="FFFFFF"/>
                </a:solidFill>
                <a:latin typeface="Carlito"/>
                <a:cs typeface="Carlito"/>
              </a:rPr>
              <a:t>ns</a:t>
            </a:r>
            <a:endParaRPr sz="3200">
              <a:latin typeface="Carlito"/>
              <a:cs typeface="Carlito"/>
            </a:endParaRPr>
          </a:p>
        </p:txBody>
      </p:sp>
      <p:sp>
        <p:nvSpPr>
          <p:cNvPr id="7" name="object 7"/>
          <p:cNvSpPr/>
          <p:nvPr/>
        </p:nvSpPr>
        <p:spPr>
          <a:xfrm>
            <a:off x="6629400" y="2514600"/>
            <a:ext cx="381000" cy="2286000"/>
          </a:xfrm>
          <a:custGeom>
            <a:avLst/>
            <a:gdLst/>
            <a:ahLst/>
            <a:cxnLst/>
            <a:rect l="l" t="t" r="r" b="b"/>
            <a:pathLst>
              <a:path w="381000" h="2286000">
                <a:moveTo>
                  <a:pt x="381000" y="2286000"/>
                </a:moveTo>
                <a:lnTo>
                  <a:pt x="306871" y="2283503"/>
                </a:lnTo>
                <a:lnTo>
                  <a:pt x="246316" y="2276697"/>
                </a:lnTo>
                <a:lnTo>
                  <a:pt x="205478" y="2266604"/>
                </a:lnTo>
                <a:lnTo>
                  <a:pt x="190500" y="2254250"/>
                </a:lnTo>
                <a:lnTo>
                  <a:pt x="190500" y="1174750"/>
                </a:lnTo>
                <a:lnTo>
                  <a:pt x="175521" y="1162395"/>
                </a:lnTo>
                <a:lnTo>
                  <a:pt x="134683" y="1152302"/>
                </a:lnTo>
                <a:lnTo>
                  <a:pt x="74128" y="1145496"/>
                </a:lnTo>
                <a:lnTo>
                  <a:pt x="0" y="1143000"/>
                </a:lnTo>
                <a:lnTo>
                  <a:pt x="74128" y="1140503"/>
                </a:lnTo>
                <a:lnTo>
                  <a:pt x="134683" y="1133697"/>
                </a:lnTo>
                <a:lnTo>
                  <a:pt x="175521" y="1123604"/>
                </a:lnTo>
                <a:lnTo>
                  <a:pt x="190500" y="1111250"/>
                </a:lnTo>
                <a:lnTo>
                  <a:pt x="190500" y="31750"/>
                </a:lnTo>
                <a:lnTo>
                  <a:pt x="205478" y="19395"/>
                </a:lnTo>
                <a:lnTo>
                  <a:pt x="246316" y="9302"/>
                </a:lnTo>
                <a:lnTo>
                  <a:pt x="306871" y="2496"/>
                </a:lnTo>
                <a:lnTo>
                  <a:pt x="381000" y="0"/>
                </a:lnTo>
              </a:path>
            </a:pathLst>
          </a:custGeom>
          <a:ln w="57912">
            <a:solidFill>
              <a:srgbClr val="C00000"/>
            </a:solidFill>
          </a:ln>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66289" y="461900"/>
            <a:ext cx="7658100" cy="696595"/>
          </a:xfrm>
          <a:prstGeom prst="rect">
            <a:avLst/>
          </a:prstGeom>
        </p:spPr>
        <p:txBody>
          <a:bodyPr vert="horz" wrap="square" lIns="0" tIns="13335" rIns="0" bIns="0" rtlCol="0" anchor="b">
            <a:spAutoFit/>
          </a:bodyPr>
          <a:lstStyle/>
          <a:p>
            <a:pPr marL="12700">
              <a:lnSpc>
                <a:spcPct val="100000"/>
              </a:lnSpc>
              <a:spcBef>
                <a:spcPts val="105"/>
              </a:spcBef>
            </a:pPr>
            <a:r>
              <a:rPr sz="4400" spc="-20" dirty="0"/>
              <a:t>Pre test </a:t>
            </a:r>
            <a:r>
              <a:rPr sz="4400" spc="-75" dirty="0"/>
              <a:t>probability-</a:t>
            </a:r>
            <a:r>
              <a:rPr sz="4400" spc="-75" dirty="0">
                <a:latin typeface="Arial"/>
                <a:cs typeface="Arial"/>
              </a:rPr>
              <a:t>Well’s</a:t>
            </a:r>
            <a:r>
              <a:rPr sz="4400" spc="-215" dirty="0">
                <a:latin typeface="Arial"/>
                <a:cs typeface="Arial"/>
              </a:rPr>
              <a:t> </a:t>
            </a:r>
            <a:r>
              <a:rPr sz="4400" spc="-130" dirty="0">
                <a:latin typeface="Arial"/>
                <a:cs typeface="Arial"/>
              </a:rPr>
              <a:t>Criteria</a:t>
            </a:r>
            <a:endParaRPr sz="4400">
              <a:latin typeface="Arial"/>
              <a:cs typeface="Arial"/>
            </a:endParaRPr>
          </a:p>
        </p:txBody>
      </p:sp>
      <p:graphicFrame>
        <p:nvGraphicFramePr>
          <p:cNvPr id="3" name="object 3"/>
          <p:cNvGraphicFramePr>
            <a:graphicFrameLocks noGrp="1"/>
          </p:cNvGraphicFramePr>
          <p:nvPr>
            <p:extLst>
              <p:ext uri="{D42A27DB-BD31-4B8C-83A1-F6EECF244321}">
                <p14:modId xmlns:p14="http://schemas.microsoft.com/office/powerpoint/2010/main" val="3031579689"/>
              </p:ext>
            </p:extLst>
          </p:nvPr>
        </p:nvGraphicFramePr>
        <p:xfrm>
          <a:off x="1429418" y="1888860"/>
          <a:ext cx="8686800" cy="3361719"/>
        </p:xfrm>
        <a:graphic>
          <a:graphicData uri="http://schemas.openxmlformats.org/drawingml/2006/table">
            <a:tbl>
              <a:tblPr firstRow="1" bandRow="1">
                <a:tableStyleId>{2D5ABB26-0587-4C30-8999-92F81FD0307C}</a:tableStyleId>
              </a:tblPr>
              <a:tblGrid>
                <a:gridCol w="6791325">
                  <a:extLst>
                    <a:ext uri="{9D8B030D-6E8A-4147-A177-3AD203B41FA5}">
                      <a16:colId xmlns:a16="http://schemas.microsoft.com/office/drawing/2014/main" val="20000"/>
                    </a:ext>
                  </a:extLst>
                </a:gridCol>
                <a:gridCol w="1895475">
                  <a:extLst>
                    <a:ext uri="{9D8B030D-6E8A-4147-A177-3AD203B41FA5}">
                      <a16:colId xmlns:a16="http://schemas.microsoft.com/office/drawing/2014/main" val="20001"/>
                    </a:ext>
                  </a:extLst>
                </a:gridCol>
              </a:tblGrid>
              <a:tr h="783112">
                <a:tc>
                  <a:txBody>
                    <a:bodyPr/>
                    <a:lstStyle/>
                    <a:p>
                      <a:pPr>
                        <a:lnSpc>
                          <a:spcPct val="100000"/>
                        </a:lnSpc>
                        <a:spcBef>
                          <a:spcPts val="40"/>
                        </a:spcBef>
                      </a:pPr>
                      <a:endParaRPr sz="2050" dirty="0">
                        <a:latin typeface="Times New Roman"/>
                        <a:cs typeface="Times New Roman"/>
                      </a:endParaRPr>
                    </a:p>
                    <a:p>
                      <a:pPr marL="90805">
                        <a:lnSpc>
                          <a:spcPct val="100000"/>
                        </a:lnSpc>
                        <a:spcBef>
                          <a:spcPts val="5"/>
                        </a:spcBef>
                      </a:pPr>
                      <a:r>
                        <a:rPr sz="1800" spc="-5" dirty="0">
                          <a:latin typeface="Carlito"/>
                          <a:cs typeface="Carlito"/>
                        </a:rPr>
                        <a:t>Active cancer </a:t>
                      </a:r>
                      <a:r>
                        <a:rPr sz="1800" spc="-15" dirty="0">
                          <a:latin typeface="Carlito"/>
                          <a:cs typeface="Carlito"/>
                        </a:rPr>
                        <a:t>(any </a:t>
                      </a:r>
                      <a:r>
                        <a:rPr sz="1800" spc="-10" dirty="0">
                          <a:latin typeface="Carlito"/>
                          <a:cs typeface="Carlito"/>
                        </a:rPr>
                        <a:t>treatment </a:t>
                      </a:r>
                      <a:r>
                        <a:rPr sz="1800" spc="-5" dirty="0">
                          <a:latin typeface="Carlito"/>
                          <a:cs typeface="Carlito"/>
                        </a:rPr>
                        <a:t>within </a:t>
                      </a:r>
                      <a:r>
                        <a:rPr sz="1800" spc="-10" dirty="0">
                          <a:latin typeface="Carlito"/>
                          <a:cs typeface="Carlito"/>
                        </a:rPr>
                        <a:t>past </a:t>
                      </a:r>
                      <a:r>
                        <a:rPr sz="1800" dirty="0">
                          <a:latin typeface="Carlito"/>
                          <a:cs typeface="Carlito"/>
                        </a:rPr>
                        <a:t>6</a:t>
                      </a:r>
                      <a:r>
                        <a:rPr sz="1800" spc="75" dirty="0">
                          <a:latin typeface="Carlito"/>
                          <a:cs typeface="Carlito"/>
                        </a:rPr>
                        <a:t> </a:t>
                      </a:r>
                      <a:r>
                        <a:rPr sz="1800" spc="-5" dirty="0">
                          <a:latin typeface="Carlito"/>
                          <a:cs typeface="Carlito"/>
                        </a:rPr>
                        <a:t>months)</a:t>
                      </a:r>
                      <a:endParaRPr sz="1800" dirty="0">
                        <a:latin typeface="Carlito"/>
                        <a:cs typeface="Carlito"/>
                      </a:endParaRP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tc>
                  <a:txBody>
                    <a:bodyPr/>
                    <a:lstStyle/>
                    <a:p>
                      <a:pPr>
                        <a:lnSpc>
                          <a:spcPct val="100000"/>
                        </a:lnSpc>
                        <a:spcBef>
                          <a:spcPts val="40"/>
                        </a:spcBef>
                      </a:pPr>
                      <a:endParaRPr sz="2050">
                        <a:latin typeface="Times New Roman"/>
                        <a:cs typeface="Times New Roman"/>
                      </a:endParaRPr>
                    </a:p>
                    <a:p>
                      <a:pPr marL="92075">
                        <a:lnSpc>
                          <a:spcPct val="100000"/>
                        </a:lnSpc>
                        <a:spcBef>
                          <a:spcPts val="5"/>
                        </a:spcBef>
                      </a:pPr>
                      <a:r>
                        <a:rPr sz="1800" dirty="0">
                          <a:latin typeface="Carlito"/>
                          <a:cs typeface="Carlito"/>
                        </a:rPr>
                        <a:t>1</a:t>
                      </a:r>
                      <a:r>
                        <a:rPr sz="1800" spc="-5" dirty="0">
                          <a:latin typeface="Carlito"/>
                          <a:cs typeface="Carlito"/>
                        </a:rPr>
                        <a:t> </a:t>
                      </a:r>
                      <a:r>
                        <a:rPr sz="1800" spc="-10" dirty="0">
                          <a:latin typeface="Carlito"/>
                          <a:cs typeface="Carlito"/>
                        </a:rPr>
                        <a:t>point</a:t>
                      </a:r>
                      <a:endParaRPr sz="1800">
                        <a:latin typeface="Carlito"/>
                        <a:cs typeface="Carlito"/>
                      </a:endParaRP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extLst>
                  <a:ext uri="{0D108BD9-81ED-4DB2-BD59-A6C34878D82A}">
                    <a16:rowId xmlns:a16="http://schemas.microsoft.com/office/drawing/2014/main" val="10000"/>
                  </a:ext>
                </a:extLst>
              </a:tr>
              <a:tr h="770889">
                <a:tc>
                  <a:txBody>
                    <a:bodyPr/>
                    <a:lstStyle/>
                    <a:p>
                      <a:pPr marL="90805" marR="221615">
                        <a:lnSpc>
                          <a:spcPct val="100000"/>
                        </a:lnSpc>
                        <a:spcBef>
                          <a:spcPts val="244"/>
                        </a:spcBef>
                      </a:pPr>
                      <a:r>
                        <a:rPr sz="1800" spc="-5" dirty="0">
                          <a:latin typeface="Carlito"/>
                          <a:cs typeface="Carlito"/>
                        </a:rPr>
                        <a:t>Calf </a:t>
                      </a:r>
                      <a:r>
                        <a:rPr sz="1800" spc="-10" dirty="0">
                          <a:latin typeface="Carlito"/>
                          <a:cs typeface="Carlito"/>
                        </a:rPr>
                        <a:t>swelling </a:t>
                      </a:r>
                      <a:r>
                        <a:rPr sz="1800" spc="-5" dirty="0">
                          <a:latin typeface="Carlito"/>
                          <a:cs typeface="Carlito"/>
                        </a:rPr>
                        <a:t>where </a:t>
                      </a:r>
                      <a:r>
                        <a:rPr sz="1800" spc="-15" dirty="0">
                          <a:latin typeface="Carlito"/>
                          <a:cs typeface="Carlito"/>
                        </a:rPr>
                        <a:t>affected </a:t>
                      </a:r>
                      <a:r>
                        <a:rPr sz="1800" spc="-5" dirty="0">
                          <a:latin typeface="Carlito"/>
                          <a:cs typeface="Carlito"/>
                        </a:rPr>
                        <a:t>calf </a:t>
                      </a:r>
                      <a:r>
                        <a:rPr sz="1800" spc="-15" dirty="0">
                          <a:latin typeface="Carlito"/>
                          <a:cs typeface="Carlito"/>
                        </a:rPr>
                        <a:t>circumference </a:t>
                      </a:r>
                      <a:r>
                        <a:rPr sz="1800" spc="-5" dirty="0">
                          <a:latin typeface="Carlito"/>
                          <a:cs typeface="Carlito"/>
                        </a:rPr>
                        <a:t>measures &gt;3 </a:t>
                      </a:r>
                      <a:r>
                        <a:rPr sz="1800" dirty="0">
                          <a:latin typeface="Carlito"/>
                          <a:cs typeface="Carlito"/>
                        </a:rPr>
                        <a:t>cm </a:t>
                      </a:r>
                      <a:r>
                        <a:rPr sz="1800" spc="-10" dirty="0">
                          <a:latin typeface="Carlito"/>
                          <a:cs typeface="Carlito"/>
                        </a:rPr>
                        <a:t>more  </a:t>
                      </a:r>
                      <a:r>
                        <a:rPr sz="1800" dirty="0">
                          <a:latin typeface="Carlito"/>
                          <a:cs typeface="Carlito"/>
                        </a:rPr>
                        <a:t>than the </a:t>
                      </a:r>
                      <a:r>
                        <a:rPr sz="1800" spc="-5" dirty="0">
                          <a:latin typeface="Carlito"/>
                          <a:cs typeface="Carlito"/>
                        </a:rPr>
                        <a:t>other calf </a:t>
                      </a:r>
                      <a:r>
                        <a:rPr sz="1800" spc="-10" dirty="0">
                          <a:latin typeface="Carlito"/>
                          <a:cs typeface="Carlito"/>
                        </a:rPr>
                        <a:t>(measured </a:t>
                      </a:r>
                      <a:r>
                        <a:rPr sz="1800" dirty="0">
                          <a:latin typeface="Carlito"/>
                          <a:cs typeface="Carlito"/>
                        </a:rPr>
                        <a:t>10 </a:t>
                      </a:r>
                      <a:r>
                        <a:rPr sz="1800" spc="-5" dirty="0">
                          <a:latin typeface="Carlito"/>
                          <a:cs typeface="Carlito"/>
                        </a:rPr>
                        <a:t>cm below tibial</a:t>
                      </a:r>
                      <a:r>
                        <a:rPr sz="1800" spc="114" dirty="0">
                          <a:latin typeface="Carlito"/>
                          <a:cs typeface="Carlito"/>
                        </a:rPr>
                        <a:t> </a:t>
                      </a:r>
                      <a:r>
                        <a:rPr sz="1800" spc="-5" dirty="0">
                          <a:latin typeface="Carlito"/>
                          <a:cs typeface="Carlito"/>
                        </a:rPr>
                        <a:t>tuberosity)</a:t>
                      </a:r>
                      <a:endParaRPr sz="1800">
                        <a:latin typeface="Carlito"/>
                        <a:cs typeface="Carlito"/>
                      </a:endParaRPr>
                    </a:p>
                  </a:txBody>
                  <a:tcPr marL="0" marR="0" marT="3111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tc>
                  <a:txBody>
                    <a:bodyPr/>
                    <a:lstStyle/>
                    <a:p>
                      <a:pPr marL="92075">
                        <a:lnSpc>
                          <a:spcPct val="100000"/>
                        </a:lnSpc>
                        <a:spcBef>
                          <a:spcPts val="244"/>
                        </a:spcBef>
                      </a:pPr>
                      <a:r>
                        <a:rPr sz="1800" dirty="0">
                          <a:latin typeface="Carlito"/>
                          <a:cs typeface="Carlito"/>
                        </a:rPr>
                        <a:t>1</a:t>
                      </a:r>
                      <a:r>
                        <a:rPr sz="1800" spc="-5" dirty="0">
                          <a:latin typeface="Carlito"/>
                          <a:cs typeface="Carlito"/>
                        </a:rPr>
                        <a:t> </a:t>
                      </a:r>
                      <a:r>
                        <a:rPr sz="1800" spc="-10" dirty="0">
                          <a:latin typeface="Carlito"/>
                          <a:cs typeface="Carlito"/>
                        </a:rPr>
                        <a:t>point</a:t>
                      </a:r>
                      <a:endParaRPr sz="1800">
                        <a:latin typeface="Carlito"/>
                        <a:cs typeface="Carlito"/>
                      </a:endParaRPr>
                    </a:p>
                  </a:txBody>
                  <a:tcPr marL="0" marR="0" marT="3111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extLst>
                  <a:ext uri="{0D108BD9-81ED-4DB2-BD59-A6C34878D82A}">
                    <a16:rowId xmlns:a16="http://schemas.microsoft.com/office/drawing/2014/main" val="10001"/>
                  </a:ext>
                </a:extLst>
              </a:tr>
              <a:tr h="446659">
                <a:tc>
                  <a:txBody>
                    <a:bodyPr/>
                    <a:lstStyle/>
                    <a:p>
                      <a:pPr marL="90805">
                        <a:lnSpc>
                          <a:spcPct val="100000"/>
                        </a:lnSpc>
                        <a:spcBef>
                          <a:spcPts val="245"/>
                        </a:spcBef>
                      </a:pPr>
                      <a:r>
                        <a:rPr sz="1800" spc="-10" dirty="0">
                          <a:latin typeface="Carlito"/>
                          <a:cs typeface="Carlito"/>
                        </a:rPr>
                        <a:t>Prominent </a:t>
                      </a:r>
                      <a:r>
                        <a:rPr sz="1800" spc="-5" dirty="0">
                          <a:latin typeface="Carlito"/>
                          <a:cs typeface="Carlito"/>
                        </a:rPr>
                        <a:t>superficial veins</a:t>
                      </a:r>
                      <a:r>
                        <a:rPr sz="1800" spc="20" dirty="0">
                          <a:latin typeface="Carlito"/>
                          <a:cs typeface="Carlito"/>
                        </a:rPr>
                        <a:t> </a:t>
                      </a:r>
                      <a:r>
                        <a:rPr sz="1800" spc="-10" dirty="0">
                          <a:latin typeface="Carlito"/>
                          <a:cs typeface="Carlito"/>
                        </a:rPr>
                        <a:t>(non-varicose)</a:t>
                      </a:r>
                      <a:endParaRPr sz="1800">
                        <a:latin typeface="Carlito"/>
                        <a:cs typeface="Carlito"/>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tc>
                  <a:txBody>
                    <a:bodyPr/>
                    <a:lstStyle/>
                    <a:p>
                      <a:pPr marL="92075">
                        <a:lnSpc>
                          <a:spcPct val="100000"/>
                        </a:lnSpc>
                        <a:spcBef>
                          <a:spcPts val="245"/>
                        </a:spcBef>
                      </a:pPr>
                      <a:r>
                        <a:rPr sz="1800" dirty="0">
                          <a:latin typeface="Carlito"/>
                          <a:cs typeface="Carlito"/>
                        </a:rPr>
                        <a:t>1</a:t>
                      </a:r>
                      <a:r>
                        <a:rPr sz="1800" spc="-5" dirty="0">
                          <a:latin typeface="Carlito"/>
                          <a:cs typeface="Carlito"/>
                        </a:rPr>
                        <a:t> </a:t>
                      </a:r>
                      <a:r>
                        <a:rPr sz="1800" spc="-10" dirty="0">
                          <a:latin typeface="Carlito"/>
                          <a:cs typeface="Carlito"/>
                        </a:rPr>
                        <a:t>point</a:t>
                      </a:r>
                      <a:endParaRPr sz="1800">
                        <a:latin typeface="Carlito"/>
                        <a:cs typeface="Carlito"/>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extLst>
                  <a:ext uri="{0D108BD9-81ED-4DB2-BD59-A6C34878D82A}">
                    <a16:rowId xmlns:a16="http://schemas.microsoft.com/office/drawing/2014/main" val="10002"/>
                  </a:ext>
                </a:extLst>
              </a:tr>
              <a:tr h="446659">
                <a:tc>
                  <a:txBody>
                    <a:bodyPr/>
                    <a:lstStyle/>
                    <a:p>
                      <a:pPr marL="90805">
                        <a:lnSpc>
                          <a:spcPct val="100000"/>
                        </a:lnSpc>
                        <a:spcBef>
                          <a:spcPts val="245"/>
                        </a:spcBef>
                      </a:pPr>
                      <a:r>
                        <a:rPr sz="1800" spc="-10" dirty="0">
                          <a:latin typeface="Carlito"/>
                          <a:cs typeface="Carlito"/>
                        </a:rPr>
                        <a:t>Pitting </a:t>
                      </a:r>
                      <a:r>
                        <a:rPr sz="1800" spc="-5" dirty="0">
                          <a:latin typeface="Carlito"/>
                          <a:cs typeface="Carlito"/>
                        </a:rPr>
                        <a:t>oedema </a:t>
                      </a:r>
                      <a:r>
                        <a:rPr sz="1800" spc="-10" dirty="0">
                          <a:latin typeface="Carlito"/>
                          <a:cs typeface="Carlito"/>
                        </a:rPr>
                        <a:t>(confined to symptomatic</a:t>
                      </a:r>
                      <a:r>
                        <a:rPr sz="1800" spc="80" dirty="0">
                          <a:latin typeface="Carlito"/>
                          <a:cs typeface="Carlito"/>
                        </a:rPr>
                        <a:t> </a:t>
                      </a:r>
                      <a:r>
                        <a:rPr sz="1800" dirty="0">
                          <a:latin typeface="Carlito"/>
                          <a:cs typeface="Carlito"/>
                        </a:rPr>
                        <a:t>leg)</a:t>
                      </a:r>
                      <a:endParaRPr sz="1800">
                        <a:latin typeface="Carlito"/>
                        <a:cs typeface="Carlito"/>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tc>
                  <a:txBody>
                    <a:bodyPr/>
                    <a:lstStyle/>
                    <a:p>
                      <a:pPr marL="92075">
                        <a:lnSpc>
                          <a:spcPct val="100000"/>
                        </a:lnSpc>
                        <a:spcBef>
                          <a:spcPts val="245"/>
                        </a:spcBef>
                      </a:pPr>
                      <a:r>
                        <a:rPr sz="1800" dirty="0">
                          <a:latin typeface="Carlito"/>
                          <a:cs typeface="Carlito"/>
                        </a:rPr>
                        <a:t>1</a:t>
                      </a:r>
                      <a:r>
                        <a:rPr sz="1800" spc="-5" dirty="0">
                          <a:latin typeface="Carlito"/>
                          <a:cs typeface="Carlito"/>
                        </a:rPr>
                        <a:t> </a:t>
                      </a:r>
                      <a:r>
                        <a:rPr sz="1800" spc="-10" dirty="0">
                          <a:latin typeface="Carlito"/>
                          <a:cs typeface="Carlito"/>
                        </a:rPr>
                        <a:t>point</a:t>
                      </a:r>
                      <a:endParaRPr sz="1800">
                        <a:latin typeface="Carlito"/>
                        <a:cs typeface="Carlito"/>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extLst>
                  <a:ext uri="{0D108BD9-81ED-4DB2-BD59-A6C34878D82A}">
                    <a16:rowId xmlns:a16="http://schemas.microsoft.com/office/drawing/2014/main" val="10003"/>
                  </a:ext>
                </a:extLst>
              </a:tr>
              <a:tr h="914400">
                <a:tc>
                  <a:txBody>
                    <a:bodyPr/>
                    <a:lstStyle/>
                    <a:p>
                      <a:pPr>
                        <a:lnSpc>
                          <a:spcPct val="100000"/>
                        </a:lnSpc>
                        <a:spcBef>
                          <a:spcPts val="50"/>
                        </a:spcBef>
                      </a:pPr>
                      <a:endParaRPr sz="2050">
                        <a:latin typeface="Times New Roman"/>
                        <a:cs typeface="Times New Roman"/>
                      </a:endParaRPr>
                    </a:p>
                    <a:p>
                      <a:pPr marL="90805">
                        <a:lnSpc>
                          <a:spcPct val="100000"/>
                        </a:lnSpc>
                      </a:pPr>
                      <a:r>
                        <a:rPr sz="1800" spc="-10" dirty="0">
                          <a:latin typeface="Carlito"/>
                          <a:cs typeface="Carlito"/>
                        </a:rPr>
                        <a:t>Swelling </a:t>
                      </a:r>
                      <a:r>
                        <a:rPr sz="1800" spc="-5" dirty="0">
                          <a:latin typeface="Carlito"/>
                          <a:cs typeface="Carlito"/>
                        </a:rPr>
                        <a:t>of </a:t>
                      </a:r>
                      <a:r>
                        <a:rPr sz="1800" spc="-10" dirty="0">
                          <a:latin typeface="Carlito"/>
                          <a:cs typeface="Carlito"/>
                        </a:rPr>
                        <a:t>entire</a:t>
                      </a:r>
                      <a:r>
                        <a:rPr sz="1800" spc="35" dirty="0">
                          <a:latin typeface="Carlito"/>
                          <a:cs typeface="Carlito"/>
                        </a:rPr>
                        <a:t> </a:t>
                      </a:r>
                      <a:r>
                        <a:rPr sz="1800" spc="-5" dirty="0">
                          <a:latin typeface="Carlito"/>
                          <a:cs typeface="Carlito"/>
                        </a:rPr>
                        <a:t>leg</a:t>
                      </a:r>
                      <a:endParaRPr sz="1800">
                        <a:latin typeface="Carlito"/>
                        <a:cs typeface="Carlito"/>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tc>
                  <a:txBody>
                    <a:bodyPr/>
                    <a:lstStyle/>
                    <a:p>
                      <a:pPr>
                        <a:lnSpc>
                          <a:spcPct val="100000"/>
                        </a:lnSpc>
                        <a:spcBef>
                          <a:spcPts val="50"/>
                        </a:spcBef>
                      </a:pPr>
                      <a:endParaRPr sz="2050" dirty="0">
                        <a:latin typeface="Times New Roman"/>
                        <a:cs typeface="Times New Roman"/>
                      </a:endParaRPr>
                    </a:p>
                    <a:p>
                      <a:pPr marL="92075">
                        <a:lnSpc>
                          <a:spcPct val="100000"/>
                        </a:lnSpc>
                      </a:pPr>
                      <a:r>
                        <a:rPr sz="1800" dirty="0">
                          <a:latin typeface="Carlito"/>
                          <a:cs typeface="Carlito"/>
                        </a:rPr>
                        <a:t>1</a:t>
                      </a:r>
                      <a:r>
                        <a:rPr sz="1800" spc="-5" dirty="0">
                          <a:latin typeface="Carlito"/>
                          <a:cs typeface="Carlito"/>
                        </a:rPr>
                        <a:t> </a:t>
                      </a:r>
                      <a:r>
                        <a:rPr sz="1800" spc="-10" dirty="0">
                          <a:latin typeface="Carlito"/>
                          <a:cs typeface="Carlito"/>
                        </a:rPr>
                        <a:t>point</a:t>
                      </a:r>
                      <a:endParaRPr sz="1800" dirty="0">
                        <a:latin typeface="Carlito"/>
                        <a:cs typeface="Carlito"/>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07BF9C15-46D7-4A7F-A70D-C6FDD317E301}"/>
              </a:ext>
            </a:extLst>
          </p:cNvPr>
          <p:cNvSpPr txBox="1"/>
          <p:nvPr/>
        </p:nvSpPr>
        <p:spPr>
          <a:xfrm>
            <a:off x="1748589" y="5472770"/>
            <a:ext cx="7876674" cy="646331"/>
          </a:xfrm>
          <a:prstGeom prst="rect">
            <a:avLst/>
          </a:prstGeom>
          <a:noFill/>
        </p:spPr>
        <p:txBody>
          <a:bodyPr wrap="square">
            <a:spAutoFit/>
          </a:bodyPr>
          <a:lstStyle/>
          <a:p>
            <a:r>
              <a:rPr lang="en-US" dirty="0"/>
              <a:t>Wells PS, Owen C, Doucette S, Fergusson D, Tran H. Does this patient have deep vein thrombosis? JAMA 2006;295:199e207.</a:t>
            </a: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22702" y="461900"/>
            <a:ext cx="5546725" cy="696595"/>
          </a:xfrm>
          <a:prstGeom prst="rect">
            <a:avLst/>
          </a:prstGeom>
        </p:spPr>
        <p:txBody>
          <a:bodyPr vert="horz" wrap="square" lIns="0" tIns="13335" rIns="0" bIns="0" rtlCol="0" anchor="b">
            <a:spAutoFit/>
          </a:bodyPr>
          <a:lstStyle/>
          <a:p>
            <a:pPr marL="12700">
              <a:lnSpc>
                <a:spcPct val="100000"/>
              </a:lnSpc>
              <a:spcBef>
                <a:spcPts val="105"/>
              </a:spcBef>
            </a:pPr>
            <a:r>
              <a:rPr sz="4400" spc="-390" dirty="0">
                <a:latin typeface="Arial"/>
                <a:cs typeface="Arial"/>
              </a:rPr>
              <a:t>…</a:t>
            </a:r>
            <a:r>
              <a:rPr sz="4400" spc="-390" dirty="0"/>
              <a:t>contd</a:t>
            </a:r>
            <a:r>
              <a:rPr sz="4400" spc="-390" dirty="0">
                <a:latin typeface="Arial"/>
                <a:cs typeface="Arial"/>
              </a:rPr>
              <a:t>……Well’s</a:t>
            </a:r>
            <a:r>
              <a:rPr sz="4400" spc="-290" dirty="0">
                <a:latin typeface="Arial"/>
                <a:cs typeface="Arial"/>
              </a:rPr>
              <a:t> </a:t>
            </a:r>
            <a:r>
              <a:rPr sz="4400" spc="-70" dirty="0">
                <a:latin typeface="Arial"/>
                <a:cs typeface="Arial"/>
              </a:rPr>
              <a:t>criteria</a:t>
            </a:r>
            <a:endParaRPr sz="4400">
              <a:latin typeface="Arial"/>
              <a:cs typeface="Arial"/>
            </a:endParaRPr>
          </a:p>
        </p:txBody>
      </p:sp>
      <p:graphicFrame>
        <p:nvGraphicFramePr>
          <p:cNvPr id="3" name="object 3"/>
          <p:cNvGraphicFramePr>
            <a:graphicFrameLocks noGrp="1"/>
          </p:cNvGraphicFramePr>
          <p:nvPr>
            <p:extLst>
              <p:ext uri="{D42A27DB-BD31-4B8C-83A1-F6EECF244321}">
                <p14:modId xmlns:p14="http://schemas.microsoft.com/office/powerpoint/2010/main" val="1255226502"/>
              </p:ext>
            </p:extLst>
          </p:nvPr>
        </p:nvGraphicFramePr>
        <p:xfrm>
          <a:off x="1974849" y="1260089"/>
          <a:ext cx="8674565" cy="4905763"/>
        </p:xfrm>
        <a:graphic>
          <a:graphicData uri="http://schemas.openxmlformats.org/drawingml/2006/table">
            <a:tbl>
              <a:tblPr firstRow="1" bandRow="1">
                <a:tableStyleId>{2D5ABB26-0587-4C30-8999-92F81FD0307C}</a:tableStyleId>
              </a:tblPr>
              <a:tblGrid>
                <a:gridCol w="6184644">
                  <a:extLst>
                    <a:ext uri="{9D8B030D-6E8A-4147-A177-3AD203B41FA5}">
                      <a16:colId xmlns:a16="http://schemas.microsoft.com/office/drawing/2014/main" val="20000"/>
                    </a:ext>
                  </a:extLst>
                </a:gridCol>
                <a:gridCol w="2489921">
                  <a:extLst>
                    <a:ext uri="{9D8B030D-6E8A-4147-A177-3AD203B41FA5}">
                      <a16:colId xmlns:a16="http://schemas.microsoft.com/office/drawing/2014/main" val="20001"/>
                    </a:ext>
                  </a:extLst>
                </a:gridCol>
              </a:tblGrid>
              <a:tr h="1275498">
                <a:tc>
                  <a:txBody>
                    <a:bodyPr/>
                    <a:lstStyle/>
                    <a:p>
                      <a:pPr marL="91440">
                        <a:lnSpc>
                          <a:spcPct val="100000"/>
                        </a:lnSpc>
                        <a:spcBef>
                          <a:spcPts val="240"/>
                        </a:spcBef>
                      </a:pPr>
                      <a:r>
                        <a:rPr sz="1800" spc="-5" dirty="0">
                          <a:latin typeface="Carlito"/>
                          <a:cs typeface="Carlito"/>
                        </a:rPr>
                        <a:t>Localised pain </a:t>
                      </a:r>
                      <a:r>
                        <a:rPr sz="1800" dirty="0">
                          <a:latin typeface="Carlito"/>
                          <a:cs typeface="Carlito"/>
                        </a:rPr>
                        <a:t>along </a:t>
                      </a:r>
                      <a:r>
                        <a:rPr sz="1800" spc="-10" dirty="0">
                          <a:latin typeface="Carlito"/>
                          <a:cs typeface="Carlito"/>
                        </a:rPr>
                        <a:t>distribution </a:t>
                      </a:r>
                      <a:r>
                        <a:rPr sz="1800" spc="-5" dirty="0">
                          <a:latin typeface="Carlito"/>
                          <a:cs typeface="Carlito"/>
                        </a:rPr>
                        <a:t>of deep venous</a:t>
                      </a:r>
                      <a:r>
                        <a:rPr sz="1800" spc="105" dirty="0">
                          <a:latin typeface="Carlito"/>
                          <a:cs typeface="Carlito"/>
                        </a:rPr>
                        <a:t> </a:t>
                      </a:r>
                      <a:r>
                        <a:rPr sz="1800" spc="-20" dirty="0">
                          <a:latin typeface="Carlito"/>
                          <a:cs typeface="Carlito"/>
                        </a:rPr>
                        <a:t>system</a:t>
                      </a:r>
                      <a:endParaRPr sz="1800" dirty="0">
                        <a:latin typeface="Carlito"/>
                        <a:cs typeface="Carlito"/>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tc>
                  <a:txBody>
                    <a:bodyPr/>
                    <a:lstStyle/>
                    <a:p>
                      <a:pPr marL="92075">
                        <a:lnSpc>
                          <a:spcPct val="100000"/>
                        </a:lnSpc>
                        <a:spcBef>
                          <a:spcPts val="240"/>
                        </a:spcBef>
                      </a:pPr>
                      <a:r>
                        <a:rPr sz="1800" dirty="0">
                          <a:latin typeface="Carlito"/>
                          <a:cs typeface="Carlito"/>
                        </a:rPr>
                        <a:t>1</a:t>
                      </a:r>
                      <a:r>
                        <a:rPr sz="1800" spc="-5" dirty="0">
                          <a:latin typeface="Carlito"/>
                          <a:cs typeface="Carlito"/>
                        </a:rPr>
                        <a:t> </a:t>
                      </a:r>
                      <a:r>
                        <a:rPr sz="1800" spc="-10" dirty="0">
                          <a:latin typeface="Carlito"/>
                          <a:cs typeface="Carlito"/>
                        </a:rPr>
                        <a:t>point</a:t>
                      </a:r>
                      <a:endParaRPr sz="1800">
                        <a:latin typeface="Carlito"/>
                        <a:cs typeface="Carlito"/>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extLst>
                  <a:ext uri="{0D108BD9-81ED-4DB2-BD59-A6C34878D82A}">
                    <a16:rowId xmlns:a16="http://schemas.microsoft.com/office/drawing/2014/main" val="10000"/>
                  </a:ext>
                </a:extLst>
              </a:tr>
              <a:tr h="981152">
                <a:tc>
                  <a:txBody>
                    <a:bodyPr/>
                    <a:lstStyle/>
                    <a:p>
                      <a:pPr marL="91440" marR="581660">
                        <a:lnSpc>
                          <a:spcPct val="100000"/>
                        </a:lnSpc>
                        <a:spcBef>
                          <a:spcPts val="244"/>
                        </a:spcBef>
                      </a:pPr>
                      <a:r>
                        <a:rPr sz="1800" spc="-15" dirty="0">
                          <a:latin typeface="Carlito"/>
                          <a:cs typeface="Carlito"/>
                        </a:rPr>
                        <a:t>Paralysis, </a:t>
                      </a:r>
                      <a:r>
                        <a:rPr sz="1800" spc="-5" dirty="0">
                          <a:latin typeface="Carlito"/>
                          <a:cs typeface="Carlito"/>
                        </a:rPr>
                        <a:t>paresis, or </a:t>
                      </a:r>
                      <a:r>
                        <a:rPr sz="1800" spc="-10" dirty="0">
                          <a:latin typeface="Carlito"/>
                          <a:cs typeface="Carlito"/>
                        </a:rPr>
                        <a:t>recent cast </a:t>
                      </a:r>
                      <a:r>
                        <a:rPr sz="1800" spc="-5" dirty="0">
                          <a:latin typeface="Carlito"/>
                          <a:cs typeface="Carlito"/>
                        </a:rPr>
                        <a:t>immobilisation of </a:t>
                      </a:r>
                      <a:r>
                        <a:rPr sz="1800" spc="-10" dirty="0">
                          <a:latin typeface="Carlito"/>
                          <a:cs typeface="Carlito"/>
                        </a:rPr>
                        <a:t>lower  extremities</a:t>
                      </a:r>
                      <a:endParaRPr sz="1800" dirty="0">
                        <a:latin typeface="Carlito"/>
                        <a:cs typeface="Carlito"/>
                      </a:endParaRPr>
                    </a:p>
                  </a:txBody>
                  <a:tcPr marL="0" marR="0" marT="3111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tc>
                  <a:txBody>
                    <a:bodyPr/>
                    <a:lstStyle/>
                    <a:p>
                      <a:pPr marL="92075">
                        <a:lnSpc>
                          <a:spcPct val="100000"/>
                        </a:lnSpc>
                        <a:spcBef>
                          <a:spcPts val="244"/>
                        </a:spcBef>
                      </a:pPr>
                      <a:r>
                        <a:rPr sz="1800" dirty="0">
                          <a:latin typeface="Carlito"/>
                          <a:cs typeface="Carlito"/>
                        </a:rPr>
                        <a:t>1</a:t>
                      </a:r>
                      <a:r>
                        <a:rPr sz="1800" spc="-5" dirty="0">
                          <a:latin typeface="Carlito"/>
                          <a:cs typeface="Carlito"/>
                        </a:rPr>
                        <a:t> </a:t>
                      </a:r>
                      <a:r>
                        <a:rPr sz="1800" spc="-10" dirty="0">
                          <a:latin typeface="Carlito"/>
                          <a:cs typeface="Carlito"/>
                        </a:rPr>
                        <a:t>point</a:t>
                      </a:r>
                      <a:endParaRPr sz="1800" dirty="0">
                        <a:latin typeface="Carlito"/>
                        <a:cs typeface="Carlito"/>
                      </a:endParaRPr>
                    </a:p>
                  </a:txBody>
                  <a:tcPr marL="0" marR="0" marT="3111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extLst>
                  <a:ext uri="{0D108BD9-81ED-4DB2-BD59-A6C34878D82A}">
                    <a16:rowId xmlns:a16="http://schemas.microsoft.com/office/drawing/2014/main" val="10001"/>
                  </a:ext>
                </a:extLst>
              </a:tr>
              <a:tr h="981153">
                <a:tc>
                  <a:txBody>
                    <a:bodyPr/>
                    <a:lstStyle/>
                    <a:p>
                      <a:pPr marL="91440" marR="760730">
                        <a:lnSpc>
                          <a:spcPct val="100000"/>
                        </a:lnSpc>
                        <a:spcBef>
                          <a:spcPts val="245"/>
                        </a:spcBef>
                      </a:pPr>
                      <a:r>
                        <a:rPr sz="1800" spc="-10" dirty="0">
                          <a:latin typeface="Carlito"/>
                          <a:cs typeface="Carlito"/>
                        </a:rPr>
                        <a:t>Recent </a:t>
                      </a:r>
                      <a:r>
                        <a:rPr sz="1800" spc="-5" dirty="0">
                          <a:latin typeface="Carlito"/>
                          <a:cs typeface="Carlito"/>
                        </a:rPr>
                        <a:t>bed </a:t>
                      </a:r>
                      <a:r>
                        <a:rPr sz="1800" spc="-15" dirty="0">
                          <a:latin typeface="Carlito"/>
                          <a:cs typeface="Carlito"/>
                        </a:rPr>
                        <a:t>rest for </a:t>
                      </a:r>
                      <a:r>
                        <a:rPr sz="1800" spc="-5" dirty="0">
                          <a:latin typeface="Carlito"/>
                          <a:cs typeface="Carlito"/>
                        </a:rPr>
                        <a:t>&gt;3 </a:t>
                      </a:r>
                      <a:r>
                        <a:rPr sz="1800" spc="-15" dirty="0">
                          <a:latin typeface="Carlito"/>
                          <a:cs typeface="Carlito"/>
                        </a:rPr>
                        <a:t>days </a:t>
                      </a:r>
                      <a:r>
                        <a:rPr sz="1800" spc="-5" dirty="0">
                          <a:latin typeface="Carlito"/>
                          <a:cs typeface="Carlito"/>
                        </a:rPr>
                        <a:t>or major </a:t>
                      </a:r>
                      <a:r>
                        <a:rPr sz="1800" spc="-10" dirty="0">
                          <a:latin typeface="Carlito"/>
                          <a:cs typeface="Carlito"/>
                        </a:rPr>
                        <a:t>surgery requiring  regional </a:t>
                      </a:r>
                      <a:r>
                        <a:rPr sz="1800" spc="-5" dirty="0">
                          <a:latin typeface="Carlito"/>
                          <a:cs typeface="Carlito"/>
                        </a:rPr>
                        <a:t>or </a:t>
                      </a:r>
                      <a:r>
                        <a:rPr sz="1800" spc="-10" dirty="0">
                          <a:latin typeface="Carlito"/>
                          <a:cs typeface="Carlito"/>
                        </a:rPr>
                        <a:t>general </a:t>
                      </a:r>
                      <a:r>
                        <a:rPr sz="1800" spc="-5" dirty="0">
                          <a:latin typeface="Carlito"/>
                          <a:cs typeface="Carlito"/>
                        </a:rPr>
                        <a:t>anaesthetic within </a:t>
                      </a:r>
                      <a:r>
                        <a:rPr sz="1800" spc="-10" dirty="0">
                          <a:latin typeface="Carlito"/>
                          <a:cs typeface="Carlito"/>
                        </a:rPr>
                        <a:t>past </a:t>
                      </a:r>
                      <a:r>
                        <a:rPr sz="1800" dirty="0">
                          <a:latin typeface="Carlito"/>
                          <a:cs typeface="Carlito"/>
                        </a:rPr>
                        <a:t>12</a:t>
                      </a:r>
                      <a:r>
                        <a:rPr sz="1800" spc="100" dirty="0">
                          <a:latin typeface="Carlito"/>
                          <a:cs typeface="Carlito"/>
                        </a:rPr>
                        <a:t> </a:t>
                      </a:r>
                      <a:r>
                        <a:rPr sz="1800" spc="-5" dirty="0">
                          <a:latin typeface="Carlito"/>
                          <a:cs typeface="Carlito"/>
                        </a:rPr>
                        <a:t>weeks</a:t>
                      </a:r>
                      <a:endParaRPr sz="1800">
                        <a:latin typeface="Carlito"/>
                        <a:cs typeface="Carlito"/>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tc>
                  <a:txBody>
                    <a:bodyPr/>
                    <a:lstStyle/>
                    <a:p>
                      <a:pPr marL="92075">
                        <a:lnSpc>
                          <a:spcPct val="100000"/>
                        </a:lnSpc>
                        <a:spcBef>
                          <a:spcPts val="245"/>
                        </a:spcBef>
                      </a:pPr>
                      <a:r>
                        <a:rPr sz="1800" dirty="0">
                          <a:latin typeface="Carlito"/>
                          <a:cs typeface="Carlito"/>
                        </a:rPr>
                        <a:t>1</a:t>
                      </a:r>
                      <a:r>
                        <a:rPr sz="1800" spc="-5" dirty="0">
                          <a:latin typeface="Carlito"/>
                          <a:cs typeface="Carlito"/>
                        </a:rPr>
                        <a:t> </a:t>
                      </a:r>
                      <a:r>
                        <a:rPr sz="1800" spc="-10" dirty="0">
                          <a:latin typeface="Carlito"/>
                          <a:cs typeface="Carlito"/>
                        </a:rPr>
                        <a:t>point</a:t>
                      </a:r>
                      <a:endParaRPr sz="1800">
                        <a:latin typeface="Carlito"/>
                        <a:cs typeface="Carlito"/>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extLst>
                  <a:ext uri="{0D108BD9-81ED-4DB2-BD59-A6C34878D82A}">
                    <a16:rowId xmlns:a16="http://schemas.microsoft.com/office/drawing/2014/main" val="10002"/>
                  </a:ext>
                </a:extLst>
              </a:tr>
              <a:tr h="686807">
                <a:tc>
                  <a:txBody>
                    <a:bodyPr/>
                    <a:lstStyle/>
                    <a:p>
                      <a:pPr marL="91440">
                        <a:lnSpc>
                          <a:spcPct val="100000"/>
                        </a:lnSpc>
                        <a:spcBef>
                          <a:spcPts val="245"/>
                        </a:spcBef>
                      </a:pPr>
                      <a:r>
                        <a:rPr sz="1800" spc="-10" dirty="0">
                          <a:latin typeface="Carlito"/>
                          <a:cs typeface="Carlito"/>
                        </a:rPr>
                        <a:t>Previous history </a:t>
                      </a:r>
                      <a:r>
                        <a:rPr sz="1800" spc="-5" dirty="0">
                          <a:latin typeface="Carlito"/>
                          <a:cs typeface="Carlito"/>
                        </a:rPr>
                        <a:t>of </a:t>
                      </a:r>
                      <a:r>
                        <a:rPr sz="1800" spc="-15" dirty="0">
                          <a:latin typeface="Carlito"/>
                          <a:cs typeface="Carlito"/>
                        </a:rPr>
                        <a:t>DVT </a:t>
                      </a:r>
                      <a:r>
                        <a:rPr sz="1800" spc="-5" dirty="0">
                          <a:latin typeface="Carlito"/>
                          <a:cs typeface="Carlito"/>
                        </a:rPr>
                        <a:t>or</a:t>
                      </a:r>
                      <a:r>
                        <a:rPr sz="1800" spc="60" dirty="0">
                          <a:latin typeface="Carlito"/>
                          <a:cs typeface="Carlito"/>
                        </a:rPr>
                        <a:t> </a:t>
                      </a:r>
                      <a:r>
                        <a:rPr sz="1800" spc="-5" dirty="0">
                          <a:latin typeface="Carlito"/>
                          <a:cs typeface="Carlito"/>
                        </a:rPr>
                        <a:t>PE</a:t>
                      </a:r>
                      <a:endParaRPr sz="1800">
                        <a:latin typeface="Carlito"/>
                        <a:cs typeface="Carlito"/>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tc>
                  <a:txBody>
                    <a:bodyPr/>
                    <a:lstStyle/>
                    <a:p>
                      <a:pPr marL="92075">
                        <a:lnSpc>
                          <a:spcPct val="100000"/>
                        </a:lnSpc>
                        <a:spcBef>
                          <a:spcPts val="245"/>
                        </a:spcBef>
                      </a:pPr>
                      <a:r>
                        <a:rPr sz="1800" dirty="0">
                          <a:latin typeface="Carlito"/>
                          <a:cs typeface="Carlito"/>
                        </a:rPr>
                        <a:t>1</a:t>
                      </a:r>
                      <a:r>
                        <a:rPr sz="1800" spc="-5" dirty="0">
                          <a:latin typeface="Carlito"/>
                          <a:cs typeface="Carlito"/>
                        </a:rPr>
                        <a:t> </a:t>
                      </a:r>
                      <a:r>
                        <a:rPr sz="1800" spc="-10" dirty="0">
                          <a:latin typeface="Carlito"/>
                          <a:cs typeface="Carlito"/>
                        </a:rPr>
                        <a:t>point</a:t>
                      </a:r>
                      <a:endParaRPr sz="1800">
                        <a:latin typeface="Carlito"/>
                        <a:cs typeface="Carlito"/>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extLst>
                  <a:ext uri="{0D108BD9-81ED-4DB2-BD59-A6C34878D82A}">
                    <a16:rowId xmlns:a16="http://schemas.microsoft.com/office/drawing/2014/main" val="10003"/>
                  </a:ext>
                </a:extLst>
              </a:tr>
              <a:tr h="981153">
                <a:tc>
                  <a:txBody>
                    <a:bodyPr/>
                    <a:lstStyle/>
                    <a:p>
                      <a:pPr>
                        <a:lnSpc>
                          <a:spcPct val="100000"/>
                        </a:lnSpc>
                        <a:spcBef>
                          <a:spcPts val="50"/>
                        </a:spcBef>
                      </a:pPr>
                      <a:endParaRPr sz="2050">
                        <a:latin typeface="Times New Roman"/>
                        <a:cs typeface="Times New Roman"/>
                      </a:endParaRPr>
                    </a:p>
                    <a:p>
                      <a:pPr marL="91440">
                        <a:lnSpc>
                          <a:spcPct val="100000"/>
                        </a:lnSpc>
                      </a:pPr>
                      <a:r>
                        <a:rPr sz="1800" spc="-10" dirty="0">
                          <a:latin typeface="Carlito"/>
                          <a:cs typeface="Carlito"/>
                        </a:rPr>
                        <a:t>Alternative </a:t>
                      </a:r>
                      <a:r>
                        <a:rPr sz="1800" spc="-5" dirty="0">
                          <a:latin typeface="Carlito"/>
                          <a:cs typeface="Carlito"/>
                        </a:rPr>
                        <a:t>diagnosis </a:t>
                      </a:r>
                      <a:r>
                        <a:rPr sz="1800" spc="-10" dirty="0">
                          <a:latin typeface="Carlito"/>
                          <a:cs typeface="Carlito"/>
                        </a:rPr>
                        <a:t>at </a:t>
                      </a:r>
                      <a:r>
                        <a:rPr sz="1800" spc="-5" dirty="0">
                          <a:latin typeface="Carlito"/>
                          <a:cs typeface="Carlito"/>
                        </a:rPr>
                        <a:t>least </a:t>
                      </a:r>
                      <a:r>
                        <a:rPr sz="1800" dirty="0">
                          <a:latin typeface="Carlito"/>
                          <a:cs typeface="Carlito"/>
                        </a:rPr>
                        <a:t>as</a:t>
                      </a:r>
                      <a:r>
                        <a:rPr sz="1800" spc="30" dirty="0">
                          <a:latin typeface="Carlito"/>
                          <a:cs typeface="Carlito"/>
                        </a:rPr>
                        <a:t> </a:t>
                      </a:r>
                      <a:r>
                        <a:rPr sz="1800" spc="-10" dirty="0">
                          <a:latin typeface="Carlito"/>
                          <a:cs typeface="Carlito"/>
                        </a:rPr>
                        <a:t>probable</a:t>
                      </a:r>
                      <a:endParaRPr sz="1800">
                        <a:latin typeface="Carlito"/>
                        <a:cs typeface="Carlito"/>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tc>
                  <a:txBody>
                    <a:bodyPr/>
                    <a:lstStyle/>
                    <a:p>
                      <a:pPr marL="92075">
                        <a:lnSpc>
                          <a:spcPct val="100000"/>
                        </a:lnSpc>
                        <a:spcBef>
                          <a:spcPts val="250"/>
                        </a:spcBef>
                      </a:pPr>
                      <a:r>
                        <a:rPr sz="1800" spc="-10" dirty="0">
                          <a:latin typeface="Carlito"/>
                          <a:cs typeface="Carlito"/>
                        </a:rPr>
                        <a:t>Subtract </a:t>
                      </a:r>
                      <a:r>
                        <a:rPr sz="1800" dirty="0">
                          <a:latin typeface="Carlito"/>
                          <a:cs typeface="Carlito"/>
                        </a:rPr>
                        <a:t>2</a:t>
                      </a:r>
                      <a:r>
                        <a:rPr sz="1800" spc="5" dirty="0">
                          <a:latin typeface="Carlito"/>
                          <a:cs typeface="Carlito"/>
                        </a:rPr>
                        <a:t> </a:t>
                      </a:r>
                      <a:r>
                        <a:rPr sz="1800" spc="-5" dirty="0">
                          <a:latin typeface="Carlito"/>
                          <a:cs typeface="Carlito"/>
                        </a:rPr>
                        <a:t>points</a:t>
                      </a:r>
                      <a:endParaRPr sz="1800" dirty="0">
                        <a:latin typeface="Carlito"/>
                        <a:cs typeface="Carlito"/>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75000"/>
                      </a:schemeClr>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nchor="b">
            <a:spAutoFit/>
          </a:bodyPr>
          <a:lstStyle/>
          <a:p>
            <a:pPr marL="12700">
              <a:lnSpc>
                <a:spcPct val="100000"/>
              </a:lnSpc>
              <a:spcBef>
                <a:spcPts val="105"/>
              </a:spcBef>
            </a:pPr>
            <a:r>
              <a:rPr sz="4400" spc="-204" dirty="0">
                <a:latin typeface="Arial"/>
                <a:cs typeface="Arial"/>
              </a:rPr>
              <a:t>Well’s</a:t>
            </a:r>
            <a:r>
              <a:rPr sz="4400" spc="-295" dirty="0">
                <a:latin typeface="Arial"/>
                <a:cs typeface="Arial"/>
              </a:rPr>
              <a:t> </a:t>
            </a:r>
            <a:r>
              <a:rPr sz="4400" spc="-250" dirty="0">
                <a:latin typeface="Arial"/>
                <a:cs typeface="Arial"/>
              </a:rPr>
              <a:t>score</a:t>
            </a:r>
            <a:endParaRPr sz="4400">
              <a:latin typeface="Arial"/>
              <a:cs typeface="Arial"/>
            </a:endParaRPr>
          </a:p>
        </p:txBody>
      </p:sp>
      <p:sp>
        <p:nvSpPr>
          <p:cNvPr id="4" name="Text Placeholder 3">
            <a:extLst>
              <a:ext uri="{FF2B5EF4-FFF2-40B4-BE49-F238E27FC236}">
                <a16:creationId xmlns:a16="http://schemas.microsoft.com/office/drawing/2014/main" id="{90B88487-816B-4C6C-9790-D895D44B4B06}"/>
              </a:ext>
            </a:extLst>
          </p:cNvPr>
          <p:cNvSpPr>
            <a:spLocks noGrp="1"/>
          </p:cNvSpPr>
          <p:nvPr>
            <p:ph type="body" idx="1"/>
          </p:nvPr>
        </p:nvSpPr>
        <p:spPr/>
        <p:txBody>
          <a:bodyPr/>
          <a:lstStyle/>
          <a:p>
            <a:r>
              <a:rPr lang="en-IN" u="sng" dirty="0"/>
              <a:t>dichotomised Wells score</a:t>
            </a:r>
          </a:p>
        </p:txBody>
      </p:sp>
      <p:sp>
        <p:nvSpPr>
          <p:cNvPr id="5" name="Content Placeholder 4">
            <a:extLst>
              <a:ext uri="{FF2B5EF4-FFF2-40B4-BE49-F238E27FC236}">
                <a16:creationId xmlns:a16="http://schemas.microsoft.com/office/drawing/2014/main" id="{8EE5F540-D439-492F-A828-1CC4E824C065}"/>
              </a:ext>
            </a:extLst>
          </p:cNvPr>
          <p:cNvSpPr>
            <a:spLocks noGrp="1"/>
          </p:cNvSpPr>
          <p:nvPr>
            <p:ph sz="half" idx="2"/>
          </p:nvPr>
        </p:nvSpPr>
        <p:spPr/>
        <p:txBody>
          <a:bodyPr/>
          <a:lstStyle/>
          <a:p>
            <a:pPr marL="12700">
              <a:spcBef>
                <a:spcPts val="95"/>
              </a:spcBef>
            </a:pPr>
            <a:r>
              <a:rPr lang="en-US" sz="2400" spc="-25" dirty="0">
                <a:solidFill>
                  <a:srgbClr val="FFFFFF"/>
                </a:solidFill>
                <a:latin typeface="Carlito"/>
                <a:cs typeface="Carlito"/>
              </a:rPr>
              <a:t>Wells' </a:t>
            </a:r>
            <a:r>
              <a:rPr lang="en-US" sz="2400" spc="-20" dirty="0">
                <a:solidFill>
                  <a:srgbClr val="FFFFFF"/>
                </a:solidFill>
                <a:latin typeface="Carlito"/>
                <a:cs typeface="Carlito"/>
              </a:rPr>
              <a:t>score </a:t>
            </a:r>
            <a:r>
              <a:rPr lang="en-US" sz="2400" spc="-5" dirty="0">
                <a:solidFill>
                  <a:srgbClr val="FFFFFF"/>
                </a:solidFill>
                <a:latin typeface="Carlito"/>
                <a:cs typeface="Carlito"/>
              </a:rPr>
              <a:t>is 2 or </a:t>
            </a:r>
            <a:r>
              <a:rPr lang="en-US" sz="2400" spc="-15" dirty="0">
                <a:solidFill>
                  <a:srgbClr val="FFFFFF"/>
                </a:solidFill>
                <a:latin typeface="Carlito"/>
                <a:cs typeface="Carlito"/>
              </a:rPr>
              <a:t>greater- </a:t>
            </a:r>
            <a:r>
              <a:rPr lang="en-US" sz="2400" spc="-20" dirty="0">
                <a:solidFill>
                  <a:srgbClr val="FFFFFF"/>
                </a:solidFill>
                <a:latin typeface="Carlito"/>
                <a:cs typeface="Carlito"/>
              </a:rPr>
              <a:t>DVT likely </a:t>
            </a:r>
            <a:r>
              <a:rPr lang="en-US" sz="2400" spc="-5" dirty="0">
                <a:solidFill>
                  <a:srgbClr val="FFFFFF"/>
                </a:solidFill>
                <a:latin typeface="Carlito"/>
                <a:cs typeface="Carlito"/>
              </a:rPr>
              <a:t>(40%</a:t>
            </a:r>
            <a:r>
              <a:rPr lang="en-US" sz="2400" spc="145" dirty="0">
                <a:solidFill>
                  <a:srgbClr val="FFFFFF"/>
                </a:solidFill>
                <a:latin typeface="Carlito"/>
                <a:cs typeface="Carlito"/>
              </a:rPr>
              <a:t> </a:t>
            </a:r>
            <a:r>
              <a:rPr lang="en-US" sz="2400" spc="-10" dirty="0">
                <a:solidFill>
                  <a:srgbClr val="FFFFFF"/>
                </a:solidFill>
                <a:latin typeface="Carlito"/>
                <a:cs typeface="Carlito"/>
              </a:rPr>
              <a:t>risk).</a:t>
            </a:r>
            <a:endParaRPr lang="en-US" sz="3600" dirty="0">
              <a:latin typeface="Carlito"/>
              <a:cs typeface="Carlito"/>
            </a:endParaRPr>
          </a:p>
          <a:p>
            <a:pPr marL="12700"/>
            <a:r>
              <a:rPr lang="en-US" sz="2400" spc="-25" dirty="0">
                <a:solidFill>
                  <a:srgbClr val="FFFFFF"/>
                </a:solidFill>
                <a:latin typeface="Carlito"/>
                <a:cs typeface="Carlito"/>
              </a:rPr>
              <a:t>Wells' </a:t>
            </a:r>
            <a:r>
              <a:rPr lang="en-US" sz="2400" spc="-20" dirty="0">
                <a:solidFill>
                  <a:srgbClr val="FFFFFF"/>
                </a:solidFill>
                <a:latin typeface="Carlito"/>
                <a:cs typeface="Carlito"/>
              </a:rPr>
              <a:t>score </a:t>
            </a:r>
            <a:r>
              <a:rPr lang="en-US" sz="2400" spc="-5" dirty="0">
                <a:solidFill>
                  <a:srgbClr val="FFFFFF"/>
                </a:solidFill>
                <a:latin typeface="Carlito"/>
                <a:cs typeface="Carlito"/>
              </a:rPr>
              <a:t>of &lt;2 </a:t>
            </a:r>
            <a:r>
              <a:rPr lang="en-US" sz="2400" spc="-165" dirty="0">
                <a:solidFill>
                  <a:srgbClr val="FFFFFF"/>
                </a:solidFill>
                <a:latin typeface="Arial"/>
                <a:cs typeface="Arial"/>
              </a:rPr>
              <a:t>– </a:t>
            </a:r>
            <a:r>
              <a:rPr lang="en-US" sz="2400" spc="-20" dirty="0">
                <a:solidFill>
                  <a:srgbClr val="FFFFFF"/>
                </a:solidFill>
                <a:latin typeface="Carlito"/>
                <a:cs typeface="Carlito"/>
              </a:rPr>
              <a:t>DVT unlikely </a:t>
            </a:r>
            <a:r>
              <a:rPr lang="en-US" sz="2400" spc="-10" dirty="0">
                <a:solidFill>
                  <a:srgbClr val="FFFFFF"/>
                </a:solidFill>
                <a:latin typeface="Carlito"/>
                <a:cs typeface="Carlito"/>
              </a:rPr>
              <a:t>(&lt;15%</a:t>
            </a:r>
            <a:r>
              <a:rPr lang="en-US" sz="2400" spc="235" dirty="0">
                <a:solidFill>
                  <a:srgbClr val="FFFFFF"/>
                </a:solidFill>
                <a:latin typeface="Carlito"/>
                <a:cs typeface="Carlito"/>
              </a:rPr>
              <a:t> </a:t>
            </a:r>
            <a:r>
              <a:rPr lang="en-US" sz="2400" spc="-15" dirty="0">
                <a:solidFill>
                  <a:srgbClr val="FFFFFF"/>
                </a:solidFill>
                <a:latin typeface="Carlito"/>
                <a:cs typeface="Carlito"/>
              </a:rPr>
              <a:t>probability)</a:t>
            </a:r>
            <a:endParaRPr lang="en-US" sz="2400" dirty="0">
              <a:latin typeface="Carlito"/>
              <a:cs typeface="Carlito"/>
            </a:endParaRPr>
          </a:p>
          <a:p>
            <a:endParaRPr lang="en-IN" dirty="0"/>
          </a:p>
          <a:p>
            <a:endParaRPr lang="en-IN" dirty="0"/>
          </a:p>
        </p:txBody>
      </p:sp>
      <p:sp>
        <p:nvSpPr>
          <p:cNvPr id="6" name="Text Placeholder 5">
            <a:extLst>
              <a:ext uri="{FF2B5EF4-FFF2-40B4-BE49-F238E27FC236}">
                <a16:creationId xmlns:a16="http://schemas.microsoft.com/office/drawing/2014/main" id="{8C9654A4-11DD-4B9E-9067-590CCE175BCD}"/>
              </a:ext>
            </a:extLst>
          </p:cNvPr>
          <p:cNvSpPr>
            <a:spLocks noGrp="1"/>
          </p:cNvSpPr>
          <p:nvPr>
            <p:ph type="body" sz="quarter" idx="3"/>
          </p:nvPr>
        </p:nvSpPr>
        <p:spPr/>
        <p:txBody>
          <a:bodyPr/>
          <a:lstStyle/>
          <a:p>
            <a:r>
              <a:rPr lang="en-IN" u="sng" dirty="0"/>
              <a:t>3 groups wells score </a:t>
            </a:r>
          </a:p>
        </p:txBody>
      </p:sp>
      <p:sp>
        <p:nvSpPr>
          <p:cNvPr id="7" name="Content Placeholder 6">
            <a:extLst>
              <a:ext uri="{FF2B5EF4-FFF2-40B4-BE49-F238E27FC236}">
                <a16:creationId xmlns:a16="http://schemas.microsoft.com/office/drawing/2014/main" id="{CCEFC4DE-4EB2-4666-AADE-4A785E89A204}"/>
              </a:ext>
            </a:extLst>
          </p:cNvPr>
          <p:cNvSpPr>
            <a:spLocks noGrp="1"/>
          </p:cNvSpPr>
          <p:nvPr>
            <p:ph sz="quarter" idx="4"/>
          </p:nvPr>
        </p:nvSpPr>
        <p:spPr/>
        <p:txBody>
          <a:bodyPr>
            <a:normAutofit/>
          </a:bodyPr>
          <a:lstStyle/>
          <a:p>
            <a:r>
              <a:rPr lang="en-US" sz="2800" dirty="0"/>
              <a:t>high likelihood of DVT if &gt;3; </a:t>
            </a:r>
          </a:p>
          <a:p>
            <a:r>
              <a:rPr lang="en-US" sz="2800" dirty="0"/>
              <a:t>moderate likelihood if 1 to 2;</a:t>
            </a:r>
          </a:p>
          <a:p>
            <a:r>
              <a:rPr lang="en-US" sz="2800" dirty="0"/>
              <a:t> low likelihood if &lt;0.</a:t>
            </a:r>
            <a:endParaRPr lang="en-IN" sz="2800" dirty="0"/>
          </a:p>
        </p:txBody>
      </p:sp>
      <p:sp>
        <p:nvSpPr>
          <p:cNvPr id="8" name="TextBox 7">
            <a:extLst>
              <a:ext uri="{FF2B5EF4-FFF2-40B4-BE49-F238E27FC236}">
                <a16:creationId xmlns:a16="http://schemas.microsoft.com/office/drawing/2014/main" id="{7D99F02A-A8D1-4B59-B126-E41B068EA402}"/>
              </a:ext>
            </a:extLst>
          </p:cNvPr>
          <p:cNvSpPr txBox="1"/>
          <p:nvPr/>
        </p:nvSpPr>
        <p:spPr>
          <a:xfrm>
            <a:off x="1141804" y="5472770"/>
            <a:ext cx="9670575" cy="646331"/>
          </a:xfrm>
          <a:prstGeom prst="rect">
            <a:avLst/>
          </a:prstGeom>
          <a:noFill/>
        </p:spPr>
        <p:txBody>
          <a:bodyPr wrap="square">
            <a:spAutoFit/>
          </a:bodyPr>
          <a:lstStyle/>
          <a:p>
            <a:r>
              <a:rPr lang="en-US" dirty="0"/>
              <a:t>Wells PS, Owen C, Doucette S, Fergusson D, Tran H. Does this patient have deep vein thrombosis? JAMA 2006;295:199e207.</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1512" y="678737"/>
            <a:ext cx="12791192" cy="1058623"/>
          </a:xfrm>
          <a:prstGeom prst="rect">
            <a:avLst/>
          </a:prstGeom>
        </p:spPr>
        <p:txBody>
          <a:bodyPr vert="horz" wrap="square" lIns="0" tIns="12065" rIns="0" bIns="0" rtlCol="0" anchor="b">
            <a:spAutoFit/>
          </a:bodyPr>
          <a:lstStyle/>
          <a:p>
            <a:pPr algn="ctr">
              <a:lnSpc>
                <a:spcPct val="100000"/>
              </a:lnSpc>
              <a:spcBef>
                <a:spcPts val="95"/>
              </a:spcBef>
            </a:pPr>
            <a:r>
              <a:rPr spc="-10" dirty="0"/>
              <a:t>Diagnosis </a:t>
            </a:r>
            <a:r>
              <a:rPr spc="-5" dirty="0"/>
              <a:t>of</a:t>
            </a:r>
            <a:r>
              <a:rPr dirty="0"/>
              <a:t> </a:t>
            </a:r>
            <a:r>
              <a:rPr spc="-25" dirty="0"/>
              <a:t>DVT</a:t>
            </a:r>
          </a:p>
          <a:p>
            <a:pPr algn="ctr">
              <a:lnSpc>
                <a:spcPct val="100000"/>
              </a:lnSpc>
            </a:pPr>
            <a:r>
              <a:rPr spc="-5" dirty="0"/>
              <a:t>- an </a:t>
            </a:r>
            <a:r>
              <a:rPr spc="-10" dirty="0"/>
              <a:t>algorithmic</a:t>
            </a:r>
            <a:r>
              <a:rPr spc="-70" dirty="0"/>
              <a:t> </a:t>
            </a:r>
            <a:r>
              <a:rPr spc="-10" dirty="0"/>
              <a:t>approach</a:t>
            </a:r>
          </a:p>
        </p:txBody>
      </p:sp>
      <p:sp>
        <p:nvSpPr>
          <p:cNvPr id="3" name="object 3"/>
          <p:cNvSpPr txBox="1"/>
          <p:nvPr/>
        </p:nvSpPr>
        <p:spPr>
          <a:xfrm>
            <a:off x="4073859" y="1938207"/>
            <a:ext cx="3947194" cy="998350"/>
          </a:xfrm>
          <a:prstGeom prst="rect">
            <a:avLst/>
          </a:prstGeom>
        </p:spPr>
        <p:txBody>
          <a:bodyPr vert="horz" wrap="square" lIns="0" tIns="13335" rIns="0" bIns="0" rtlCol="0">
            <a:spAutoFit/>
          </a:bodyPr>
          <a:lstStyle/>
          <a:p>
            <a:pPr marL="12700">
              <a:spcBef>
                <a:spcPts val="105"/>
              </a:spcBef>
            </a:pPr>
            <a:r>
              <a:rPr sz="3200" spc="-20" dirty="0">
                <a:solidFill>
                  <a:srgbClr val="FFFFFF"/>
                </a:solidFill>
                <a:latin typeface="Carlito"/>
                <a:cs typeface="Carlito"/>
              </a:rPr>
              <a:t>Pretest</a:t>
            </a:r>
            <a:r>
              <a:rPr sz="3200" spc="-85" dirty="0">
                <a:solidFill>
                  <a:srgbClr val="FFFFFF"/>
                </a:solidFill>
                <a:latin typeface="Carlito"/>
                <a:cs typeface="Carlito"/>
              </a:rPr>
              <a:t> </a:t>
            </a:r>
            <a:r>
              <a:rPr sz="3200" spc="-10" dirty="0">
                <a:solidFill>
                  <a:srgbClr val="FFFFFF"/>
                </a:solidFill>
                <a:latin typeface="Carlito"/>
                <a:cs typeface="Carlito"/>
              </a:rPr>
              <a:t>Probability</a:t>
            </a:r>
            <a:r>
              <a:rPr lang="en-IN" sz="3200" spc="-10" dirty="0">
                <a:solidFill>
                  <a:srgbClr val="FFFFFF"/>
                </a:solidFill>
                <a:latin typeface="Carlito"/>
                <a:cs typeface="Carlito"/>
              </a:rPr>
              <a:t>[wells score]</a:t>
            </a:r>
            <a:endParaRPr sz="3200" dirty="0">
              <a:latin typeface="Carlito"/>
              <a:cs typeface="Carlito"/>
            </a:endParaRPr>
          </a:p>
        </p:txBody>
      </p:sp>
      <p:sp>
        <p:nvSpPr>
          <p:cNvPr id="4" name="object 4"/>
          <p:cNvSpPr txBox="1"/>
          <p:nvPr/>
        </p:nvSpPr>
        <p:spPr>
          <a:xfrm>
            <a:off x="2059940" y="4634560"/>
            <a:ext cx="1380490" cy="514350"/>
          </a:xfrm>
          <a:prstGeom prst="rect">
            <a:avLst/>
          </a:prstGeom>
        </p:spPr>
        <p:txBody>
          <a:bodyPr vert="horz" wrap="square" lIns="0" tIns="13335" rIns="0" bIns="0" rtlCol="0">
            <a:spAutoFit/>
          </a:bodyPr>
          <a:lstStyle/>
          <a:p>
            <a:pPr marL="12700">
              <a:spcBef>
                <a:spcPts val="105"/>
              </a:spcBef>
            </a:pPr>
            <a:r>
              <a:rPr sz="3200" dirty="0">
                <a:solidFill>
                  <a:srgbClr val="FFFFFF"/>
                </a:solidFill>
                <a:latin typeface="Carlito"/>
                <a:cs typeface="Carlito"/>
              </a:rPr>
              <a:t>D</a:t>
            </a:r>
            <a:r>
              <a:rPr sz="3200" spc="-75" dirty="0">
                <a:solidFill>
                  <a:srgbClr val="FFFFFF"/>
                </a:solidFill>
                <a:latin typeface="Carlito"/>
                <a:cs typeface="Carlito"/>
              </a:rPr>
              <a:t> </a:t>
            </a:r>
            <a:r>
              <a:rPr sz="3200" spc="-5" dirty="0">
                <a:solidFill>
                  <a:srgbClr val="FFFFFF"/>
                </a:solidFill>
                <a:latin typeface="Carlito"/>
                <a:cs typeface="Carlito"/>
              </a:rPr>
              <a:t>Dimer</a:t>
            </a:r>
            <a:endParaRPr sz="3200">
              <a:latin typeface="Carlito"/>
              <a:cs typeface="Carlito"/>
            </a:endParaRPr>
          </a:p>
        </p:txBody>
      </p:sp>
      <p:sp>
        <p:nvSpPr>
          <p:cNvPr id="5" name="object 5"/>
          <p:cNvSpPr txBox="1"/>
          <p:nvPr/>
        </p:nvSpPr>
        <p:spPr>
          <a:xfrm>
            <a:off x="7742422" y="4634560"/>
            <a:ext cx="1780539" cy="514350"/>
          </a:xfrm>
          <a:prstGeom prst="rect">
            <a:avLst/>
          </a:prstGeom>
        </p:spPr>
        <p:txBody>
          <a:bodyPr vert="horz" wrap="square" lIns="0" tIns="13335" rIns="0" bIns="0" rtlCol="0">
            <a:spAutoFit/>
          </a:bodyPr>
          <a:lstStyle/>
          <a:p>
            <a:pPr marL="12700">
              <a:spcBef>
                <a:spcPts val="105"/>
              </a:spcBef>
            </a:pPr>
            <a:r>
              <a:rPr sz="3200" spc="-30" dirty="0">
                <a:solidFill>
                  <a:srgbClr val="FFFFFF"/>
                </a:solidFill>
                <a:latin typeface="Carlito"/>
                <a:cs typeface="Carlito"/>
              </a:rPr>
              <a:t>Venous</a:t>
            </a:r>
            <a:r>
              <a:rPr sz="3200" spc="-65" dirty="0">
                <a:solidFill>
                  <a:srgbClr val="FFFFFF"/>
                </a:solidFill>
                <a:latin typeface="Carlito"/>
                <a:cs typeface="Carlito"/>
              </a:rPr>
              <a:t> </a:t>
            </a:r>
            <a:r>
              <a:rPr sz="3200" dirty="0">
                <a:solidFill>
                  <a:srgbClr val="FFFFFF"/>
                </a:solidFill>
                <a:latin typeface="Carlito"/>
                <a:cs typeface="Carlito"/>
              </a:rPr>
              <a:t>US</a:t>
            </a:r>
            <a:endParaRPr sz="3200">
              <a:latin typeface="Carlito"/>
              <a:cs typeface="Carlito"/>
            </a:endParaRPr>
          </a:p>
        </p:txBody>
      </p:sp>
      <p:grpSp>
        <p:nvGrpSpPr>
          <p:cNvPr id="6" name="object 6"/>
          <p:cNvGrpSpPr/>
          <p:nvPr/>
        </p:nvGrpSpPr>
        <p:grpSpPr>
          <a:xfrm>
            <a:off x="3738372" y="2888166"/>
            <a:ext cx="3721794" cy="2141159"/>
            <a:chOff x="2214372" y="3105911"/>
            <a:chExt cx="3785870" cy="1923414"/>
          </a:xfrm>
        </p:grpSpPr>
        <p:sp>
          <p:nvSpPr>
            <p:cNvPr id="7" name="object 7"/>
            <p:cNvSpPr/>
            <p:nvPr/>
          </p:nvSpPr>
          <p:spPr>
            <a:xfrm>
              <a:off x="2214372" y="3107435"/>
              <a:ext cx="1566672" cy="1868424"/>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2276094" y="3138677"/>
              <a:ext cx="1447800" cy="1752600"/>
            </a:xfrm>
            <a:custGeom>
              <a:avLst/>
              <a:gdLst/>
              <a:ahLst/>
              <a:cxnLst/>
              <a:rect l="l" t="t" r="r" b="b"/>
              <a:pathLst>
                <a:path w="1447800" h="1752600">
                  <a:moveTo>
                    <a:pt x="1447800" y="0"/>
                  </a:moveTo>
                  <a:lnTo>
                    <a:pt x="0" y="1752600"/>
                  </a:lnTo>
                </a:path>
              </a:pathLst>
            </a:custGeom>
            <a:ln w="38100">
              <a:solidFill>
                <a:srgbClr val="C0504D"/>
              </a:solidFill>
            </a:ln>
          </p:spPr>
          <p:txBody>
            <a:bodyPr wrap="square" lIns="0" tIns="0" rIns="0" bIns="0" rtlCol="0"/>
            <a:lstStyle/>
            <a:p>
              <a:endParaRPr/>
            </a:p>
          </p:txBody>
        </p:sp>
        <p:sp>
          <p:nvSpPr>
            <p:cNvPr id="9" name="object 9"/>
            <p:cNvSpPr/>
            <p:nvPr/>
          </p:nvSpPr>
          <p:spPr>
            <a:xfrm>
              <a:off x="3683508" y="3105911"/>
              <a:ext cx="2316480" cy="1860804"/>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3734561" y="3138677"/>
              <a:ext cx="2209800" cy="1752600"/>
            </a:xfrm>
            <a:custGeom>
              <a:avLst/>
              <a:gdLst/>
              <a:ahLst/>
              <a:cxnLst/>
              <a:rect l="l" t="t" r="r" b="b"/>
              <a:pathLst>
                <a:path w="2209800" h="1752600">
                  <a:moveTo>
                    <a:pt x="0" y="0"/>
                  </a:moveTo>
                  <a:lnTo>
                    <a:pt x="2209800" y="1752600"/>
                  </a:lnTo>
                </a:path>
              </a:pathLst>
            </a:custGeom>
            <a:ln w="25908">
              <a:solidFill>
                <a:srgbClr val="C0504D"/>
              </a:solidFill>
            </a:ln>
          </p:spPr>
          <p:txBody>
            <a:bodyPr wrap="square" lIns="0" tIns="0" rIns="0" bIns="0" rtlCol="0"/>
            <a:lstStyle/>
            <a:p>
              <a:endParaRPr/>
            </a:p>
          </p:txBody>
        </p:sp>
        <p:sp>
          <p:nvSpPr>
            <p:cNvPr id="11" name="object 11"/>
            <p:cNvSpPr/>
            <p:nvPr/>
          </p:nvSpPr>
          <p:spPr>
            <a:xfrm>
              <a:off x="2243328" y="4917947"/>
              <a:ext cx="3756660" cy="111251"/>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2286762" y="4953761"/>
              <a:ext cx="3657600" cy="0"/>
            </a:xfrm>
            <a:custGeom>
              <a:avLst/>
              <a:gdLst/>
              <a:ahLst/>
              <a:cxnLst/>
              <a:rect l="l" t="t" r="r" b="b"/>
              <a:pathLst>
                <a:path w="3657600">
                  <a:moveTo>
                    <a:pt x="0" y="0"/>
                  </a:moveTo>
                  <a:lnTo>
                    <a:pt x="3657600" y="0"/>
                  </a:lnTo>
                </a:path>
              </a:pathLst>
            </a:custGeom>
            <a:ln w="25908">
              <a:solidFill>
                <a:srgbClr val="C0504D"/>
              </a:solidFill>
            </a:ln>
          </p:spPr>
          <p:txBody>
            <a:bodyPr wrap="square" lIns="0" tIns="0" rIns="0" bIns="0" rtlCol="0"/>
            <a:lstStyle/>
            <a:p>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2526-C115-4A8E-8401-98B39CDA210B}"/>
              </a:ext>
            </a:extLst>
          </p:cNvPr>
          <p:cNvSpPr>
            <a:spLocks noGrp="1"/>
          </p:cNvSpPr>
          <p:nvPr>
            <p:ph type="title"/>
          </p:nvPr>
        </p:nvSpPr>
        <p:spPr/>
        <p:txBody>
          <a:bodyPr>
            <a:normAutofit/>
          </a:bodyPr>
          <a:lstStyle/>
          <a:p>
            <a:r>
              <a:rPr lang="en-IN" sz="2800" b="0" i="0" u="none" strike="noStrike" baseline="0" dirty="0">
                <a:latin typeface="ArialMT"/>
              </a:rPr>
              <a:t>diagnostic algorithm</a:t>
            </a:r>
            <a:br>
              <a:rPr lang="en-IN" sz="2800" b="0" i="0" u="none" strike="noStrike" baseline="0" dirty="0">
                <a:latin typeface="ArialMT"/>
              </a:rPr>
            </a:br>
            <a:r>
              <a:rPr lang="en-US" sz="2800" b="0" i="0" u="none" strike="noStrike" baseline="0" dirty="0">
                <a:latin typeface="ArialMT"/>
              </a:rPr>
              <a:t>for evaluation of symptomatic patients with low</a:t>
            </a:r>
            <a:br>
              <a:rPr lang="en-US" sz="2800" b="0" i="0" u="none" strike="noStrike" baseline="0" dirty="0">
                <a:latin typeface="ArialMT"/>
              </a:rPr>
            </a:br>
            <a:r>
              <a:rPr lang="en-US" sz="2800" b="0" i="0" u="none" strike="noStrike" baseline="0" dirty="0">
                <a:latin typeface="ArialMT"/>
              </a:rPr>
              <a:t>probability of deep venous thrombosis </a:t>
            </a:r>
            <a:endParaRPr lang="en-IN" sz="4400" dirty="0"/>
          </a:p>
        </p:txBody>
      </p:sp>
      <p:sp>
        <p:nvSpPr>
          <p:cNvPr id="3" name="Content Placeholder 2">
            <a:extLst>
              <a:ext uri="{FF2B5EF4-FFF2-40B4-BE49-F238E27FC236}">
                <a16:creationId xmlns:a16="http://schemas.microsoft.com/office/drawing/2014/main" id="{02C58BE6-71DC-4CC8-B744-6ED88EA73217}"/>
              </a:ext>
            </a:extLst>
          </p:cNvPr>
          <p:cNvSpPr>
            <a:spLocks noGrp="1"/>
          </p:cNvSpPr>
          <p:nvPr>
            <p:ph idx="1"/>
          </p:nvPr>
        </p:nvSpPr>
        <p:spPr/>
        <p:txBody>
          <a:bodyPr/>
          <a:lstStyle/>
          <a:p>
            <a:endParaRPr lang="en-IN" dirty="0"/>
          </a:p>
        </p:txBody>
      </p:sp>
      <p:pic>
        <p:nvPicPr>
          <p:cNvPr id="5" name="Picture 4">
            <a:extLst>
              <a:ext uri="{FF2B5EF4-FFF2-40B4-BE49-F238E27FC236}">
                <a16:creationId xmlns:a16="http://schemas.microsoft.com/office/drawing/2014/main" id="{F2C4D614-5F10-4F74-A0D8-411C2717F950}"/>
              </a:ext>
            </a:extLst>
          </p:cNvPr>
          <p:cNvPicPr>
            <a:picLocks noChangeAspect="1"/>
          </p:cNvPicPr>
          <p:nvPr/>
        </p:nvPicPr>
        <p:blipFill>
          <a:blip r:embed="rId2"/>
          <a:stretch>
            <a:fillRect/>
          </a:stretch>
        </p:blipFill>
        <p:spPr>
          <a:xfrm>
            <a:off x="1074820" y="2096065"/>
            <a:ext cx="9609221" cy="3566798"/>
          </a:xfrm>
          <a:prstGeom prst="rect">
            <a:avLst/>
          </a:prstGeom>
        </p:spPr>
      </p:pic>
    </p:spTree>
    <p:extLst>
      <p:ext uri="{BB962C8B-B14F-4D97-AF65-F5344CB8AC3E}">
        <p14:creationId xmlns:p14="http://schemas.microsoft.com/office/powerpoint/2010/main" val="1749502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E2116-D62D-4565-A195-DEF5D71AE393}"/>
              </a:ext>
            </a:extLst>
          </p:cNvPr>
          <p:cNvSpPr>
            <a:spLocks noGrp="1"/>
          </p:cNvSpPr>
          <p:nvPr>
            <p:ph type="title"/>
          </p:nvPr>
        </p:nvSpPr>
        <p:spPr/>
        <p:txBody>
          <a:bodyPr>
            <a:normAutofit/>
          </a:bodyPr>
          <a:lstStyle/>
          <a:p>
            <a:r>
              <a:rPr lang="en-IN" sz="2800" b="0" i="0" u="none" strike="noStrike" baseline="0" dirty="0">
                <a:latin typeface="ArialMT"/>
              </a:rPr>
              <a:t>diagnostic algorithm</a:t>
            </a:r>
            <a:br>
              <a:rPr lang="en-IN" sz="2800" b="0" i="0" u="none" strike="noStrike" baseline="0" dirty="0">
                <a:latin typeface="ArialMT"/>
              </a:rPr>
            </a:br>
            <a:r>
              <a:rPr lang="en-US" sz="2800" b="0" i="0" u="none" strike="noStrike" baseline="0" dirty="0">
                <a:latin typeface="ArialMT"/>
              </a:rPr>
              <a:t>for evaluation of symptomatic patients with high</a:t>
            </a:r>
            <a:br>
              <a:rPr lang="en-US" sz="2800" b="0" i="0" u="none" strike="noStrike" baseline="0" dirty="0">
                <a:latin typeface="ArialMT"/>
              </a:rPr>
            </a:br>
            <a:r>
              <a:rPr lang="en-US" sz="2800" b="0" i="0" u="none" strike="noStrike" baseline="0" dirty="0">
                <a:latin typeface="ArialMT"/>
              </a:rPr>
              <a:t>probability of deep venous thrombosis </a:t>
            </a:r>
            <a:endParaRPr lang="en-IN" sz="4400" dirty="0"/>
          </a:p>
        </p:txBody>
      </p:sp>
      <p:pic>
        <p:nvPicPr>
          <p:cNvPr id="5" name="Content Placeholder 4">
            <a:extLst>
              <a:ext uri="{FF2B5EF4-FFF2-40B4-BE49-F238E27FC236}">
                <a16:creationId xmlns:a16="http://schemas.microsoft.com/office/drawing/2014/main" id="{DE7242AF-EFF9-495F-834C-9B2A931E7F02}"/>
              </a:ext>
            </a:extLst>
          </p:cNvPr>
          <p:cNvPicPr>
            <a:picLocks noGrp="1" noChangeAspect="1"/>
          </p:cNvPicPr>
          <p:nvPr>
            <p:ph idx="1"/>
          </p:nvPr>
        </p:nvPicPr>
        <p:blipFill>
          <a:blip r:embed="rId2"/>
          <a:stretch>
            <a:fillRect/>
          </a:stretch>
        </p:blipFill>
        <p:spPr>
          <a:xfrm>
            <a:off x="1331495" y="1935921"/>
            <a:ext cx="9480884" cy="4312479"/>
          </a:xfrm>
        </p:spPr>
      </p:pic>
    </p:spTree>
    <p:extLst>
      <p:ext uri="{BB962C8B-B14F-4D97-AF65-F5344CB8AC3E}">
        <p14:creationId xmlns:p14="http://schemas.microsoft.com/office/powerpoint/2010/main" val="3275463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CB602-436E-44EF-A58D-185048DD9E1C}"/>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D5DF4044-DE94-4DD4-AA8B-6B187667C184}"/>
              </a:ext>
            </a:extLst>
          </p:cNvPr>
          <p:cNvPicPr>
            <a:picLocks noGrp="1" noChangeAspect="1"/>
          </p:cNvPicPr>
          <p:nvPr>
            <p:ph idx="1"/>
          </p:nvPr>
        </p:nvPicPr>
        <p:blipFill>
          <a:blip r:embed="rId3"/>
          <a:stretch>
            <a:fillRect/>
          </a:stretch>
        </p:blipFill>
        <p:spPr>
          <a:xfrm>
            <a:off x="0" y="0"/>
            <a:ext cx="12191999" cy="6858000"/>
          </a:xfrm>
        </p:spPr>
      </p:pic>
    </p:spTree>
    <p:extLst>
      <p:ext uri="{BB962C8B-B14F-4D97-AF65-F5344CB8AC3E}">
        <p14:creationId xmlns:p14="http://schemas.microsoft.com/office/powerpoint/2010/main" val="3991622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96858" y="479200"/>
            <a:ext cx="4776657" cy="535403"/>
          </a:xfrm>
          <a:prstGeom prst="rect">
            <a:avLst/>
          </a:prstGeom>
        </p:spPr>
        <p:txBody>
          <a:bodyPr vert="horz" wrap="square" lIns="0" tIns="12065" rIns="0" bIns="0" rtlCol="0" anchor="b">
            <a:spAutoFit/>
          </a:bodyPr>
          <a:lstStyle/>
          <a:p>
            <a:pPr marL="12700">
              <a:lnSpc>
                <a:spcPct val="100000"/>
              </a:lnSpc>
              <a:spcBef>
                <a:spcPts val="95"/>
              </a:spcBef>
            </a:pPr>
            <a:r>
              <a:rPr spc="-25" dirty="0"/>
              <a:t>Investigations</a:t>
            </a:r>
            <a:r>
              <a:rPr spc="-45" dirty="0"/>
              <a:t> </a:t>
            </a:r>
            <a:r>
              <a:rPr spc="-5" dirty="0"/>
              <a:t>:</a:t>
            </a:r>
          </a:p>
        </p:txBody>
      </p:sp>
      <p:sp>
        <p:nvSpPr>
          <p:cNvPr id="3" name="object 3"/>
          <p:cNvSpPr txBox="1"/>
          <p:nvPr/>
        </p:nvSpPr>
        <p:spPr>
          <a:xfrm>
            <a:off x="2059941" y="1537462"/>
            <a:ext cx="7585075" cy="4305935"/>
          </a:xfrm>
          <a:prstGeom prst="rect">
            <a:avLst/>
          </a:prstGeom>
        </p:spPr>
        <p:txBody>
          <a:bodyPr vert="horz" wrap="square" lIns="0" tIns="12700" rIns="0" bIns="0" rtlCol="0">
            <a:spAutoFit/>
          </a:bodyPr>
          <a:lstStyle/>
          <a:p>
            <a:pPr marL="355600" indent="-342900">
              <a:spcBef>
                <a:spcPts val="100"/>
              </a:spcBef>
              <a:buFont typeface="Arial"/>
              <a:buChar char="•"/>
              <a:tabLst>
                <a:tab pos="354965" algn="l"/>
                <a:tab pos="355600" algn="l"/>
              </a:tabLst>
            </a:pPr>
            <a:r>
              <a:rPr sz="2700" dirty="0">
                <a:solidFill>
                  <a:srgbClr val="FFFFFF"/>
                </a:solidFill>
                <a:latin typeface="Carlito"/>
                <a:cs typeface="Carlito"/>
              </a:rPr>
              <a:t>In </a:t>
            </a:r>
            <a:r>
              <a:rPr sz="2700" spc="-10" dirty="0">
                <a:solidFill>
                  <a:srgbClr val="FFFFFF"/>
                </a:solidFill>
                <a:latin typeface="Carlito"/>
                <a:cs typeface="Carlito"/>
              </a:rPr>
              <a:t>patients </a:t>
            </a:r>
            <a:r>
              <a:rPr sz="2700" dirty="0">
                <a:solidFill>
                  <a:srgbClr val="FFFFFF"/>
                </a:solidFill>
                <a:latin typeface="Carlito"/>
                <a:cs typeface="Carlito"/>
              </a:rPr>
              <a:t>with low </a:t>
            </a:r>
            <a:r>
              <a:rPr sz="2700" spc="-20" dirty="0">
                <a:solidFill>
                  <a:srgbClr val="FFFFFF"/>
                </a:solidFill>
                <a:latin typeface="Carlito"/>
                <a:cs typeface="Carlito"/>
              </a:rPr>
              <a:t>pretest </a:t>
            </a:r>
            <a:r>
              <a:rPr sz="2700" spc="-5" dirty="0">
                <a:solidFill>
                  <a:srgbClr val="FFFFFF"/>
                </a:solidFill>
                <a:latin typeface="Carlito"/>
                <a:cs typeface="Carlito"/>
              </a:rPr>
              <a:t>probability </a:t>
            </a:r>
            <a:r>
              <a:rPr sz="2700" dirty="0">
                <a:solidFill>
                  <a:srgbClr val="FFFFFF"/>
                </a:solidFill>
                <a:latin typeface="Carlito"/>
                <a:cs typeface="Carlito"/>
              </a:rPr>
              <a:t>of </a:t>
            </a:r>
            <a:r>
              <a:rPr sz="2700" spc="-15" dirty="0">
                <a:solidFill>
                  <a:srgbClr val="FFFFFF"/>
                </a:solidFill>
                <a:latin typeface="Carlito"/>
                <a:cs typeface="Carlito"/>
              </a:rPr>
              <a:t>DVT </a:t>
            </a:r>
            <a:r>
              <a:rPr sz="2700" spc="-5" dirty="0">
                <a:solidFill>
                  <a:srgbClr val="FFFFFF"/>
                </a:solidFill>
                <a:latin typeface="Carlito"/>
                <a:cs typeface="Carlito"/>
              </a:rPr>
              <a:t>or</a:t>
            </a:r>
            <a:r>
              <a:rPr sz="2700" spc="-25" dirty="0">
                <a:solidFill>
                  <a:srgbClr val="FFFFFF"/>
                </a:solidFill>
                <a:latin typeface="Carlito"/>
                <a:cs typeface="Carlito"/>
              </a:rPr>
              <a:t> </a:t>
            </a:r>
            <a:r>
              <a:rPr sz="2700" dirty="0">
                <a:solidFill>
                  <a:srgbClr val="FFFFFF"/>
                </a:solidFill>
                <a:latin typeface="Carlito"/>
                <a:cs typeface="Carlito"/>
              </a:rPr>
              <a:t>PE</a:t>
            </a:r>
            <a:endParaRPr sz="2700">
              <a:latin typeface="Carlito"/>
              <a:cs typeface="Carlito"/>
            </a:endParaRPr>
          </a:p>
          <a:p>
            <a:pPr marL="433070" indent="-421005">
              <a:buClr>
                <a:srgbClr val="FFFFFF"/>
              </a:buClr>
              <a:buFont typeface="Arial"/>
              <a:buChar char="•"/>
              <a:tabLst>
                <a:tab pos="433070" algn="l"/>
                <a:tab pos="433705" algn="l"/>
              </a:tabLst>
            </a:pPr>
            <a:r>
              <a:rPr sz="2700" spc="-5" dirty="0">
                <a:solidFill>
                  <a:srgbClr val="FFC000"/>
                </a:solidFill>
                <a:latin typeface="Carlito"/>
                <a:cs typeface="Carlito"/>
              </a:rPr>
              <a:t>-high-sensitivity</a:t>
            </a:r>
            <a:r>
              <a:rPr sz="2700" spc="-25" dirty="0">
                <a:solidFill>
                  <a:srgbClr val="FFC000"/>
                </a:solidFill>
                <a:latin typeface="Carlito"/>
                <a:cs typeface="Carlito"/>
              </a:rPr>
              <a:t> </a:t>
            </a:r>
            <a:r>
              <a:rPr sz="2700" spc="-5" dirty="0">
                <a:solidFill>
                  <a:srgbClr val="FFC000"/>
                </a:solidFill>
                <a:latin typeface="Carlito"/>
                <a:cs typeface="Carlito"/>
              </a:rPr>
              <a:t>D-dimer</a:t>
            </a:r>
            <a:endParaRPr sz="2700">
              <a:latin typeface="Carlito"/>
              <a:cs typeface="Carlito"/>
            </a:endParaRPr>
          </a:p>
          <a:p>
            <a:pPr>
              <a:spcBef>
                <a:spcPts val="45"/>
              </a:spcBef>
              <a:buClr>
                <a:srgbClr val="FFFFFF"/>
              </a:buClr>
              <a:buFont typeface="Arial"/>
              <a:buChar char="•"/>
            </a:pPr>
            <a:endParaRPr sz="3150">
              <a:latin typeface="Carlito"/>
              <a:cs typeface="Carlito"/>
            </a:endParaRPr>
          </a:p>
          <a:p>
            <a:pPr marL="355600" marR="1052830" indent="-342900">
              <a:lnSpc>
                <a:spcPct val="80000"/>
              </a:lnSpc>
              <a:buFont typeface="Arial"/>
              <a:buChar char="•"/>
              <a:tabLst>
                <a:tab pos="354965" algn="l"/>
                <a:tab pos="355600" algn="l"/>
              </a:tabLst>
            </a:pPr>
            <a:r>
              <a:rPr sz="2700" dirty="0">
                <a:solidFill>
                  <a:srgbClr val="FFFFFF"/>
                </a:solidFill>
                <a:latin typeface="Carlito"/>
                <a:cs typeface="Carlito"/>
              </a:rPr>
              <a:t>In </a:t>
            </a:r>
            <a:r>
              <a:rPr sz="2700" spc="-10" dirty="0">
                <a:solidFill>
                  <a:srgbClr val="FFFFFF"/>
                </a:solidFill>
                <a:latin typeface="Carlito"/>
                <a:cs typeface="Carlito"/>
              </a:rPr>
              <a:t>patients </a:t>
            </a:r>
            <a:r>
              <a:rPr sz="2700" dirty="0">
                <a:solidFill>
                  <a:srgbClr val="FFFFFF"/>
                </a:solidFill>
                <a:latin typeface="Carlito"/>
                <a:cs typeface="Carlito"/>
              </a:rPr>
              <a:t>with </a:t>
            </a:r>
            <a:r>
              <a:rPr sz="2700" spc="-10" dirty="0">
                <a:solidFill>
                  <a:srgbClr val="FFFFFF"/>
                </a:solidFill>
                <a:latin typeface="Carlito"/>
                <a:cs typeface="Carlito"/>
              </a:rPr>
              <a:t>intermediate </a:t>
            </a:r>
            <a:r>
              <a:rPr sz="2700" spc="-15" dirty="0">
                <a:solidFill>
                  <a:srgbClr val="FFFFFF"/>
                </a:solidFill>
                <a:latin typeface="Carlito"/>
                <a:cs typeface="Carlito"/>
              </a:rPr>
              <a:t>to </a:t>
            </a:r>
            <a:r>
              <a:rPr sz="2700" spc="-5" dirty="0">
                <a:solidFill>
                  <a:srgbClr val="FFFFFF"/>
                </a:solidFill>
                <a:latin typeface="Carlito"/>
                <a:cs typeface="Carlito"/>
              </a:rPr>
              <a:t>high </a:t>
            </a:r>
            <a:r>
              <a:rPr sz="2700" spc="-20" dirty="0">
                <a:solidFill>
                  <a:srgbClr val="FFFFFF"/>
                </a:solidFill>
                <a:latin typeface="Carlito"/>
                <a:cs typeface="Carlito"/>
              </a:rPr>
              <a:t>pretest  </a:t>
            </a:r>
            <a:r>
              <a:rPr sz="2700" spc="-10" dirty="0">
                <a:solidFill>
                  <a:srgbClr val="FFFFFF"/>
                </a:solidFill>
                <a:latin typeface="Carlito"/>
                <a:cs typeface="Carlito"/>
              </a:rPr>
              <a:t>probability </a:t>
            </a:r>
            <a:r>
              <a:rPr sz="2700" spc="-5" dirty="0">
                <a:solidFill>
                  <a:srgbClr val="FFFFFF"/>
                </a:solidFill>
                <a:latin typeface="Carlito"/>
                <a:cs typeface="Carlito"/>
              </a:rPr>
              <a:t>of </a:t>
            </a:r>
            <a:r>
              <a:rPr sz="2700" spc="-10" dirty="0">
                <a:solidFill>
                  <a:srgbClr val="FFFFFF"/>
                </a:solidFill>
                <a:latin typeface="Carlito"/>
                <a:cs typeface="Carlito"/>
              </a:rPr>
              <a:t>lower-extremity </a:t>
            </a:r>
            <a:r>
              <a:rPr sz="2700" spc="-20" dirty="0">
                <a:solidFill>
                  <a:srgbClr val="FFFFFF"/>
                </a:solidFill>
                <a:latin typeface="Carlito"/>
                <a:cs typeface="Carlito"/>
              </a:rPr>
              <a:t>DVT</a:t>
            </a:r>
            <a:r>
              <a:rPr sz="2700" spc="-5" dirty="0">
                <a:solidFill>
                  <a:srgbClr val="FFFFFF"/>
                </a:solidFill>
                <a:latin typeface="Carlito"/>
                <a:cs typeface="Carlito"/>
              </a:rPr>
              <a:t> </a:t>
            </a:r>
            <a:r>
              <a:rPr sz="2700" dirty="0">
                <a:solidFill>
                  <a:srgbClr val="FFC000"/>
                </a:solidFill>
                <a:latin typeface="Carlito"/>
                <a:cs typeface="Carlito"/>
              </a:rPr>
              <a:t>-US</a:t>
            </a:r>
            <a:endParaRPr sz="2700">
              <a:latin typeface="Carlito"/>
              <a:cs typeface="Carlito"/>
            </a:endParaRPr>
          </a:p>
          <a:p>
            <a:pPr>
              <a:spcBef>
                <a:spcPts val="45"/>
              </a:spcBef>
              <a:buClr>
                <a:srgbClr val="FFFFFF"/>
              </a:buClr>
              <a:buFont typeface="Arial"/>
              <a:buChar char="•"/>
            </a:pPr>
            <a:endParaRPr sz="3150">
              <a:latin typeface="Carlito"/>
              <a:cs typeface="Carlito"/>
            </a:endParaRPr>
          </a:p>
          <a:p>
            <a:pPr marL="355600" marR="12065" indent="-342900">
              <a:lnSpc>
                <a:spcPct val="80000"/>
              </a:lnSpc>
              <a:buFont typeface="Arial"/>
              <a:buChar char="•"/>
              <a:tabLst>
                <a:tab pos="354965" algn="l"/>
                <a:tab pos="355600" algn="l"/>
              </a:tabLst>
            </a:pPr>
            <a:r>
              <a:rPr sz="2700" dirty="0">
                <a:solidFill>
                  <a:srgbClr val="FFFFFF"/>
                </a:solidFill>
                <a:latin typeface="Carlito"/>
                <a:cs typeface="Carlito"/>
              </a:rPr>
              <a:t>In </a:t>
            </a:r>
            <a:r>
              <a:rPr sz="2700" spc="-10" dirty="0">
                <a:solidFill>
                  <a:srgbClr val="FFFFFF"/>
                </a:solidFill>
                <a:latin typeface="Carlito"/>
                <a:cs typeface="Carlito"/>
              </a:rPr>
              <a:t>patients </a:t>
            </a:r>
            <a:r>
              <a:rPr sz="2700" dirty="0">
                <a:solidFill>
                  <a:srgbClr val="FFFFFF"/>
                </a:solidFill>
                <a:latin typeface="Carlito"/>
                <a:cs typeface="Carlito"/>
              </a:rPr>
              <a:t>with </a:t>
            </a:r>
            <a:r>
              <a:rPr sz="2700" spc="-10" dirty="0">
                <a:solidFill>
                  <a:srgbClr val="FFFFFF"/>
                </a:solidFill>
                <a:latin typeface="Carlito"/>
                <a:cs typeface="Carlito"/>
              </a:rPr>
              <a:t>intermediate </a:t>
            </a:r>
            <a:r>
              <a:rPr sz="2700" dirty="0">
                <a:solidFill>
                  <a:srgbClr val="FFFFFF"/>
                </a:solidFill>
                <a:latin typeface="Carlito"/>
                <a:cs typeface="Carlito"/>
              </a:rPr>
              <a:t>or </a:t>
            </a:r>
            <a:r>
              <a:rPr sz="2700" spc="-5" dirty="0">
                <a:solidFill>
                  <a:srgbClr val="FFFFFF"/>
                </a:solidFill>
                <a:latin typeface="Carlito"/>
                <a:cs typeface="Carlito"/>
              </a:rPr>
              <a:t>high </a:t>
            </a:r>
            <a:r>
              <a:rPr sz="2700" spc="-20" dirty="0">
                <a:solidFill>
                  <a:srgbClr val="FFFFFF"/>
                </a:solidFill>
                <a:latin typeface="Carlito"/>
                <a:cs typeface="Carlito"/>
              </a:rPr>
              <a:t>pretest  </a:t>
            </a:r>
            <a:r>
              <a:rPr sz="2700" spc="-5" dirty="0">
                <a:solidFill>
                  <a:srgbClr val="FFFFFF"/>
                </a:solidFill>
                <a:latin typeface="Carlito"/>
                <a:cs typeface="Carlito"/>
              </a:rPr>
              <a:t>probability of </a:t>
            </a:r>
            <a:r>
              <a:rPr sz="2700" dirty="0">
                <a:solidFill>
                  <a:srgbClr val="FFFFFF"/>
                </a:solidFill>
                <a:latin typeface="Carlito"/>
                <a:cs typeface="Carlito"/>
              </a:rPr>
              <a:t>PE, </a:t>
            </a:r>
            <a:r>
              <a:rPr sz="2700" spc="-10" dirty="0">
                <a:solidFill>
                  <a:srgbClr val="FFC000"/>
                </a:solidFill>
                <a:latin typeface="Carlito"/>
                <a:cs typeface="Carlito"/>
              </a:rPr>
              <a:t>diagnostic </a:t>
            </a:r>
            <a:r>
              <a:rPr sz="2700" dirty="0">
                <a:solidFill>
                  <a:srgbClr val="FFC000"/>
                </a:solidFill>
                <a:latin typeface="Carlito"/>
                <a:cs typeface="Carlito"/>
              </a:rPr>
              <a:t>imaging </a:t>
            </a:r>
            <a:r>
              <a:rPr sz="2700" spc="-5" dirty="0">
                <a:solidFill>
                  <a:srgbClr val="FFC000"/>
                </a:solidFill>
                <a:latin typeface="Carlito"/>
                <a:cs typeface="Carlito"/>
              </a:rPr>
              <a:t>studies </a:t>
            </a:r>
            <a:r>
              <a:rPr sz="2700" spc="10" dirty="0">
                <a:solidFill>
                  <a:srgbClr val="FFC000"/>
                </a:solidFill>
                <a:latin typeface="Carlito"/>
                <a:cs typeface="Carlito"/>
              </a:rPr>
              <a:t>(eg,</a:t>
            </a:r>
            <a:r>
              <a:rPr sz="2700" spc="-100" dirty="0">
                <a:solidFill>
                  <a:srgbClr val="FFC000"/>
                </a:solidFill>
                <a:latin typeface="Carlito"/>
                <a:cs typeface="Carlito"/>
              </a:rPr>
              <a:t> </a:t>
            </a:r>
            <a:r>
              <a:rPr sz="2700" spc="-20" dirty="0">
                <a:solidFill>
                  <a:srgbClr val="FFC000"/>
                </a:solidFill>
                <a:latin typeface="Carlito"/>
                <a:cs typeface="Carlito"/>
              </a:rPr>
              <a:t>VQ  </a:t>
            </a:r>
            <a:r>
              <a:rPr sz="2700" spc="-10" dirty="0">
                <a:solidFill>
                  <a:srgbClr val="FFC000"/>
                </a:solidFill>
                <a:latin typeface="Carlito"/>
                <a:cs typeface="Carlito"/>
              </a:rPr>
              <a:t>scan, </a:t>
            </a:r>
            <a:r>
              <a:rPr sz="2700" spc="5" dirty="0">
                <a:solidFill>
                  <a:srgbClr val="FFC000"/>
                </a:solidFill>
                <a:latin typeface="Carlito"/>
                <a:cs typeface="Carlito"/>
              </a:rPr>
              <a:t>CT</a:t>
            </a:r>
            <a:r>
              <a:rPr sz="2700" spc="-5" dirty="0">
                <a:solidFill>
                  <a:srgbClr val="FFC000"/>
                </a:solidFill>
                <a:latin typeface="Carlito"/>
                <a:cs typeface="Carlito"/>
              </a:rPr>
              <a:t> </a:t>
            </a:r>
            <a:r>
              <a:rPr sz="2700" spc="-10" dirty="0">
                <a:solidFill>
                  <a:srgbClr val="FFC000"/>
                </a:solidFill>
                <a:latin typeface="Carlito"/>
                <a:cs typeface="Carlito"/>
              </a:rPr>
              <a:t>angiography)</a:t>
            </a:r>
            <a:endParaRPr sz="2700">
              <a:latin typeface="Carlito"/>
              <a:cs typeface="Carlito"/>
            </a:endParaRPr>
          </a:p>
          <a:p>
            <a:pPr>
              <a:spcBef>
                <a:spcPts val="5"/>
              </a:spcBef>
              <a:buClr>
                <a:srgbClr val="FFFFFF"/>
              </a:buClr>
              <a:buFont typeface="Arial"/>
              <a:buChar char="•"/>
            </a:pPr>
            <a:endParaRPr sz="2650">
              <a:latin typeface="Carlito"/>
              <a:cs typeface="Carlito"/>
            </a:endParaRPr>
          </a:p>
          <a:p>
            <a:pPr marL="355600" indent="-342900">
              <a:buFont typeface="Arial"/>
              <a:buChar char="•"/>
              <a:tabLst>
                <a:tab pos="354965" algn="l"/>
                <a:tab pos="355600" algn="l"/>
              </a:tabLst>
            </a:pPr>
            <a:r>
              <a:rPr sz="2700" spc="-55" dirty="0">
                <a:solidFill>
                  <a:srgbClr val="FFFFFF"/>
                </a:solidFill>
                <a:latin typeface="Carlito"/>
                <a:cs typeface="Carlito"/>
              </a:rPr>
              <a:t>Tests </a:t>
            </a:r>
            <a:r>
              <a:rPr sz="2700" spc="-20" dirty="0">
                <a:solidFill>
                  <a:srgbClr val="FFFFFF"/>
                </a:solidFill>
                <a:latin typeface="Carlito"/>
                <a:cs typeface="Carlito"/>
              </a:rPr>
              <a:t>for </a:t>
            </a:r>
            <a:r>
              <a:rPr sz="2700" spc="-10" dirty="0">
                <a:solidFill>
                  <a:srgbClr val="FFC000"/>
                </a:solidFill>
                <a:latin typeface="Carlito"/>
                <a:cs typeface="Carlito"/>
              </a:rPr>
              <a:t>thrombophilia </a:t>
            </a:r>
            <a:r>
              <a:rPr sz="2700" dirty="0">
                <a:solidFill>
                  <a:srgbClr val="FFFFFF"/>
                </a:solidFill>
                <a:latin typeface="Carlito"/>
                <a:cs typeface="Carlito"/>
              </a:rPr>
              <a:t>when</a:t>
            </a:r>
            <a:r>
              <a:rPr sz="2700" spc="30" dirty="0">
                <a:solidFill>
                  <a:srgbClr val="FFFFFF"/>
                </a:solidFill>
                <a:latin typeface="Carlito"/>
                <a:cs typeface="Carlito"/>
              </a:rPr>
              <a:t> </a:t>
            </a:r>
            <a:r>
              <a:rPr sz="2700" spc="-15" dirty="0">
                <a:solidFill>
                  <a:srgbClr val="FFFFFF"/>
                </a:solidFill>
                <a:latin typeface="Carlito"/>
                <a:cs typeface="Carlito"/>
              </a:rPr>
              <a:t>appropriate</a:t>
            </a:r>
            <a:endParaRPr sz="2700">
              <a:latin typeface="Carlito"/>
              <a:cs typeface="Carli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2FC2-D08C-4C9B-9EBB-0D425CA0F9EC}"/>
              </a:ext>
            </a:extLst>
          </p:cNvPr>
          <p:cNvSpPr>
            <a:spLocks noGrp="1"/>
          </p:cNvSpPr>
          <p:nvPr>
            <p:ph type="title"/>
          </p:nvPr>
        </p:nvSpPr>
        <p:spPr/>
        <p:txBody>
          <a:bodyPr/>
          <a:lstStyle/>
          <a:p>
            <a:r>
              <a:rPr lang="en-IN" dirty="0"/>
              <a:t>D dimer measurement.</a:t>
            </a:r>
          </a:p>
        </p:txBody>
      </p:sp>
      <p:sp>
        <p:nvSpPr>
          <p:cNvPr id="3" name="Content Placeholder 2">
            <a:extLst>
              <a:ext uri="{FF2B5EF4-FFF2-40B4-BE49-F238E27FC236}">
                <a16:creationId xmlns:a16="http://schemas.microsoft.com/office/drawing/2014/main" id="{2002AF2B-1D67-490D-8349-D3B58F7624AA}"/>
              </a:ext>
            </a:extLst>
          </p:cNvPr>
          <p:cNvSpPr>
            <a:spLocks noGrp="1"/>
          </p:cNvSpPr>
          <p:nvPr>
            <p:ph idx="1"/>
          </p:nvPr>
        </p:nvSpPr>
        <p:spPr/>
        <p:txBody>
          <a:bodyPr>
            <a:normAutofit fontScale="62500" lnSpcReduction="20000"/>
          </a:bodyPr>
          <a:lstStyle/>
          <a:p>
            <a:r>
              <a:rPr lang="en-IN" sz="2600" dirty="0"/>
              <a:t>Sensitivity is </a:t>
            </a:r>
            <a:r>
              <a:rPr lang="en-US" sz="2600" dirty="0"/>
              <a:t>approximately 95%, with a negative predictive value of 99% to 100%[1]</a:t>
            </a:r>
          </a:p>
          <a:p>
            <a:endParaRPr lang="en-US" sz="2600" dirty="0"/>
          </a:p>
          <a:p>
            <a:r>
              <a:rPr lang="en-US" sz="2600" dirty="0"/>
              <a:t>False negatives can still occur, particularly in patients treated with anticoagulants, with calf DVT or with symptoms lasting for longer than two to three weeks.[2]</a:t>
            </a:r>
          </a:p>
          <a:p>
            <a:endParaRPr lang="en-US" sz="2600" dirty="0"/>
          </a:p>
          <a:p>
            <a:r>
              <a:rPr lang="en-US" sz="2600" dirty="0"/>
              <a:t> D dimer testing is limited by its low specificity (35% to 55%).[1]</a:t>
            </a:r>
          </a:p>
          <a:p>
            <a:endParaRPr lang="en-US" dirty="0"/>
          </a:p>
          <a:p>
            <a:endParaRPr lang="en-US" dirty="0"/>
          </a:p>
          <a:p>
            <a:pPr marL="0" indent="0">
              <a:buNone/>
            </a:pPr>
            <a:r>
              <a:rPr lang="en-IN" sz="1700" dirty="0"/>
              <a:t>1.  Stein PD, Hull RD, Patel KC, Olson RE, </a:t>
            </a:r>
            <a:r>
              <a:rPr lang="en-IN" sz="1700" dirty="0" err="1"/>
              <a:t>Ghali</a:t>
            </a:r>
            <a:r>
              <a:rPr lang="en-IN" sz="1700" dirty="0"/>
              <a:t> WA, Brant R, et al. D-dimer for the exclusion of acute venous thrombosis and pulmonary embolism: a systematic review. Ann Intern Med 2004;140:589e602. </a:t>
            </a:r>
          </a:p>
          <a:p>
            <a:pPr marL="0" indent="0">
              <a:buNone/>
            </a:pPr>
            <a:r>
              <a:rPr lang="en-IN" sz="1700" dirty="0"/>
              <a:t>2.  </a:t>
            </a:r>
            <a:r>
              <a:rPr lang="en-IN" sz="1700" dirty="0" err="1"/>
              <a:t>Bernardi</a:t>
            </a:r>
            <a:r>
              <a:rPr lang="en-IN" sz="1700" dirty="0"/>
              <a:t> E, </a:t>
            </a:r>
            <a:r>
              <a:rPr lang="en-IN" sz="1700" dirty="0" err="1"/>
              <a:t>Camporese</a:t>
            </a:r>
            <a:r>
              <a:rPr lang="en-IN" sz="1700" dirty="0"/>
              <a:t> G. Diagnosis of deep-vein thrombosis. </a:t>
            </a:r>
            <a:r>
              <a:rPr lang="en-IN" sz="1700" dirty="0" err="1"/>
              <a:t>Thromb</a:t>
            </a:r>
            <a:r>
              <a:rPr lang="en-IN" sz="1700" dirty="0"/>
              <a:t> Res 2018;163:201e6</a:t>
            </a:r>
          </a:p>
        </p:txBody>
      </p:sp>
    </p:spTree>
    <p:extLst>
      <p:ext uri="{BB962C8B-B14F-4D97-AF65-F5344CB8AC3E}">
        <p14:creationId xmlns:p14="http://schemas.microsoft.com/office/powerpoint/2010/main" val="816890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C8DC8-0159-4869-B683-9327627FDB95}"/>
              </a:ext>
            </a:extLst>
          </p:cNvPr>
          <p:cNvSpPr>
            <a:spLocks noGrp="1"/>
          </p:cNvSpPr>
          <p:nvPr>
            <p:ph type="title"/>
          </p:nvPr>
        </p:nvSpPr>
        <p:spPr/>
        <p:txBody>
          <a:bodyPr/>
          <a:lstStyle/>
          <a:p>
            <a:r>
              <a:rPr lang="en-IN" dirty="0"/>
              <a:t>Ultrasound</a:t>
            </a:r>
          </a:p>
        </p:txBody>
      </p:sp>
      <p:sp>
        <p:nvSpPr>
          <p:cNvPr id="22" name="Text Placeholder 21">
            <a:extLst>
              <a:ext uri="{FF2B5EF4-FFF2-40B4-BE49-F238E27FC236}">
                <a16:creationId xmlns:a16="http://schemas.microsoft.com/office/drawing/2014/main" id="{C2C59ACC-7840-44A5-A0C1-FD0481967852}"/>
              </a:ext>
            </a:extLst>
          </p:cNvPr>
          <p:cNvSpPr>
            <a:spLocks noGrp="1"/>
          </p:cNvSpPr>
          <p:nvPr>
            <p:ph type="body" idx="1"/>
          </p:nvPr>
        </p:nvSpPr>
        <p:spPr/>
        <p:txBody>
          <a:bodyPr/>
          <a:lstStyle/>
          <a:p>
            <a:r>
              <a:rPr lang="en-IN" dirty="0"/>
              <a:t>compression ultrasound scanning (CUS)</a:t>
            </a:r>
          </a:p>
        </p:txBody>
      </p:sp>
      <p:sp>
        <p:nvSpPr>
          <p:cNvPr id="23" name="Content Placeholder 22">
            <a:extLst>
              <a:ext uri="{FF2B5EF4-FFF2-40B4-BE49-F238E27FC236}">
                <a16:creationId xmlns:a16="http://schemas.microsoft.com/office/drawing/2014/main" id="{75012641-13A6-49BA-9022-007F7AF48CAB}"/>
              </a:ext>
            </a:extLst>
          </p:cNvPr>
          <p:cNvSpPr>
            <a:spLocks noGrp="1"/>
          </p:cNvSpPr>
          <p:nvPr>
            <p:ph sz="half" idx="2"/>
          </p:nvPr>
        </p:nvSpPr>
        <p:spPr/>
        <p:txBody>
          <a:bodyPr/>
          <a:lstStyle/>
          <a:p>
            <a:r>
              <a:rPr lang="en-US" dirty="0"/>
              <a:t>quicker, simpler, has better reproducibility, and is readily available</a:t>
            </a:r>
          </a:p>
          <a:p>
            <a:r>
              <a:rPr lang="en-US" dirty="0"/>
              <a:t>it cannot detect distal (calf) DVT, </a:t>
            </a:r>
          </a:p>
          <a:p>
            <a:r>
              <a:rPr lang="en-US" dirty="0"/>
              <a:t>a negative CUS examination alone cannot exclude calf DVT, and rescanning may be required five to seven days later for confirmation</a:t>
            </a:r>
            <a:endParaRPr lang="en-IN" dirty="0"/>
          </a:p>
        </p:txBody>
      </p:sp>
      <p:sp>
        <p:nvSpPr>
          <p:cNvPr id="24" name="Text Placeholder 23">
            <a:extLst>
              <a:ext uri="{FF2B5EF4-FFF2-40B4-BE49-F238E27FC236}">
                <a16:creationId xmlns:a16="http://schemas.microsoft.com/office/drawing/2014/main" id="{19E1750F-B030-4238-B36C-E9F6BCAD1A7B}"/>
              </a:ext>
            </a:extLst>
          </p:cNvPr>
          <p:cNvSpPr>
            <a:spLocks noGrp="1"/>
          </p:cNvSpPr>
          <p:nvPr>
            <p:ph type="body" sz="quarter" idx="3"/>
          </p:nvPr>
        </p:nvSpPr>
        <p:spPr/>
        <p:txBody>
          <a:bodyPr/>
          <a:lstStyle/>
          <a:p>
            <a:r>
              <a:rPr lang="en-US" dirty="0"/>
              <a:t>whole leg ultrasound scanning (WLUS)</a:t>
            </a:r>
            <a:endParaRPr lang="en-IN" dirty="0"/>
          </a:p>
        </p:txBody>
      </p:sp>
      <p:sp>
        <p:nvSpPr>
          <p:cNvPr id="25" name="Content Placeholder 24">
            <a:extLst>
              <a:ext uri="{FF2B5EF4-FFF2-40B4-BE49-F238E27FC236}">
                <a16:creationId xmlns:a16="http://schemas.microsoft.com/office/drawing/2014/main" id="{EC14A1AD-864A-4CFA-B38D-BE1A7E8D0640}"/>
              </a:ext>
            </a:extLst>
          </p:cNvPr>
          <p:cNvSpPr>
            <a:spLocks noGrp="1"/>
          </p:cNvSpPr>
          <p:nvPr>
            <p:ph sz="quarter" idx="4"/>
          </p:nvPr>
        </p:nvSpPr>
        <p:spPr/>
        <p:txBody>
          <a:bodyPr/>
          <a:lstStyle/>
          <a:p>
            <a:r>
              <a:rPr lang="en-US" dirty="0"/>
              <a:t>conclusive after one assessment, obviating the need for rescanning or additional examinations.</a:t>
            </a:r>
          </a:p>
          <a:p>
            <a:r>
              <a:rPr lang="en-US" dirty="0"/>
              <a:t> Also, detailed investigation of the whole leg may permit prompt identification of other pathological conditions.</a:t>
            </a:r>
            <a:endParaRPr lang="en-IN" dirty="0"/>
          </a:p>
        </p:txBody>
      </p:sp>
      <p:sp>
        <p:nvSpPr>
          <p:cNvPr id="8" name="TextBox 7">
            <a:extLst>
              <a:ext uri="{FF2B5EF4-FFF2-40B4-BE49-F238E27FC236}">
                <a16:creationId xmlns:a16="http://schemas.microsoft.com/office/drawing/2014/main" id="{92CBF68B-C41B-40D2-9547-9FE881D6B766}"/>
              </a:ext>
            </a:extLst>
          </p:cNvPr>
          <p:cNvSpPr txBox="1"/>
          <p:nvPr/>
        </p:nvSpPr>
        <p:spPr>
          <a:xfrm>
            <a:off x="924443" y="5814893"/>
            <a:ext cx="10732772" cy="800219"/>
          </a:xfrm>
          <a:prstGeom prst="rect">
            <a:avLst/>
          </a:prstGeom>
          <a:noFill/>
        </p:spPr>
        <p:txBody>
          <a:bodyPr wrap="square">
            <a:spAutoFit/>
          </a:bodyPr>
          <a:lstStyle/>
          <a:p>
            <a:r>
              <a:rPr lang="en-IN" dirty="0"/>
              <a:t> </a:t>
            </a:r>
            <a:r>
              <a:rPr lang="en-IN" sz="1400" dirty="0"/>
              <a:t>Needleman L, </a:t>
            </a:r>
            <a:r>
              <a:rPr lang="en-IN" sz="1400" dirty="0" err="1"/>
              <a:t>Cronan</a:t>
            </a:r>
            <a:r>
              <a:rPr lang="en-IN" sz="1400" dirty="0"/>
              <a:t> JJ, Lilly MP, </a:t>
            </a:r>
            <a:r>
              <a:rPr lang="en-IN" sz="1400" dirty="0" err="1"/>
              <a:t>Merli</a:t>
            </a:r>
            <a:r>
              <a:rPr lang="en-IN" sz="1400" dirty="0"/>
              <a:t> GJ, Adhikari S, Hertzberg BS, et al. Ultrasound for lower extremity deep venous thrombosis: multidisciplinary recommendations from the Society of Radiologists in Ultrasound Consensus Conference. Circulation 2018;137:1505e15.</a:t>
            </a:r>
            <a:endParaRPr lang="en-IN" dirty="0"/>
          </a:p>
        </p:txBody>
      </p:sp>
    </p:spTree>
    <p:extLst>
      <p:ext uri="{BB962C8B-B14F-4D97-AF65-F5344CB8AC3E}">
        <p14:creationId xmlns:p14="http://schemas.microsoft.com/office/powerpoint/2010/main" val="1630323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D02FA-F3F2-4458-B0F8-57853CAFBA89}"/>
              </a:ext>
            </a:extLst>
          </p:cNvPr>
          <p:cNvSpPr>
            <a:spLocks noGrp="1"/>
          </p:cNvSpPr>
          <p:nvPr>
            <p:ph type="title"/>
          </p:nvPr>
        </p:nvSpPr>
        <p:spPr/>
        <p:txBody>
          <a:bodyPr/>
          <a:lstStyle/>
          <a:p>
            <a:endParaRPr lang="en-IN"/>
          </a:p>
        </p:txBody>
      </p:sp>
      <p:sp>
        <p:nvSpPr>
          <p:cNvPr id="3" name="Text Placeholder 2">
            <a:extLst>
              <a:ext uri="{FF2B5EF4-FFF2-40B4-BE49-F238E27FC236}">
                <a16:creationId xmlns:a16="http://schemas.microsoft.com/office/drawing/2014/main" id="{E071B05A-E9F4-4D43-8F7B-79BF6F93C1A2}"/>
              </a:ext>
            </a:extLst>
          </p:cNvPr>
          <p:cNvSpPr>
            <a:spLocks noGrp="1"/>
          </p:cNvSpPr>
          <p:nvPr>
            <p:ph type="body" idx="1"/>
          </p:nvPr>
        </p:nvSpPr>
        <p:spPr/>
        <p:txBody>
          <a:bodyPr/>
          <a:lstStyle/>
          <a:p>
            <a:endParaRPr lang="en-IN" dirty="0"/>
          </a:p>
        </p:txBody>
      </p:sp>
      <p:sp>
        <p:nvSpPr>
          <p:cNvPr id="4" name="Content Placeholder 3">
            <a:extLst>
              <a:ext uri="{FF2B5EF4-FFF2-40B4-BE49-F238E27FC236}">
                <a16:creationId xmlns:a16="http://schemas.microsoft.com/office/drawing/2014/main" id="{4710340E-20D2-425C-8344-C5700A0C24CF}"/>
              </a:ext>
            </a:extLst>
          </p:cNvPr>
          <p:cNvSpPr>
            <a:spLocks noGrp="1"/>
          </p:cNvSpPr>
          <p:nvPr>
            <p:ph sz="half" idx="2"/>
          </p:nvPr>
        </p:nvSpPr>
        <p:spPr>
          <a:xfrm>
            <a:off x="886024" y="5682665"/>
            <a:ext cx="10572352" cy="1187829"/>
          </a:xfrm>
        </p:spPr>
        <p:txBody>
          <a:bodyPr>
            <a:normAutofit fontScale="70000" lnSpcReduction="20000"/>
          </a:bodyPr>
          <a:lstStyle/>
          <a:p>
            <a:r>
              <a:rPr lang="en-IN" b="0" i="0" dirty="0" err="1">
                <a:effectLst/>
                <a:latin typeface="BlinkMacSystemFont"/>
              </a:rPr>
              <a:t>Ageno</a:t>
            </a:r>
            <a:r>
              <a:rPr lang="en-IN" b="0" i="0" dirty="0">
                <a:effectLst/>
                <a:latin typeface="BlinkMacSystemFont"/>
              </a:rPr>
              <a:t> W, </a:t>
            </a:r>
            <a:r>
              <a:rPr lang="en-IN" b="0" i="0" dirty="0" err="1">
                <a:effectLst/>
                <a:latin typeface="BlinkMacSystemFont"/>
              </a:rPr>
              <a:t>Camporese</a:t>
            </a:r>
            <a:r>
              <a:rPr lang="en-IN" b="0" i="0" dirty="0">
                <a:effectLst/>
                <a:latin typeface="BlinkMacSystemFont"/>
              </a:rPr>
              <a:t> G, Riva N, </a:t>
            </a:r>
            <a:r>
              <a:rPr lang="en-IN" b="0" i="0" dirty="0" err="1">
                <a:effectLst/>
                <a:latin typeface="BlinkMacSystemFont"/>
              </a:rPr>
              <a:t>Iotti</a:t>
            </a:r>
            <a:r>
              <a:rPr lang="en-IN" b="0" i="0" dirty="0">
                <a:effectLst/>
                <a:latin typeface="BlinkMacSystemFont"/>
              </a:rPr>
              <a:t> M, </a:t>
            </a:r>
            <a:r>
              <a:rPr lang="en-IN" b="0" i="0" dirty="0" err="1">
                <a:effectLst/>
                <a:latin typeface="BlinkMacSystemFont"/>
              </a:rPr>
              <a:t>Bucherini</a:t>
            </a:r>
            <a:r>
              <a:rPr lang="en-IN" b="0" i="0" dirty="0">
                <a:effectLst/>
                <a:latin typeface="BlinkMacSystemFont"/>
              </a:rPr>
              <a:t> E, </a:t>
            </a:r>
            <a:r>
              <a:rPr lang="en-IN" b="0" i="0" dirty="0" err="1">
                <a:effectLst/>
                <a:latin typeface="BlinkMacSystemFont"/>
              </a:rPr>
              <a:t>Righini</a:t>
            </a:r>
            <a:r>
              <a:rPr lang="en-IN" b="0" i="0" dirty="0">
                <a:effectLst/>
                <a:latin typeface="BlinkMacSystemFont"/>
              </a:rPr>
              <a:t> M, </a:t>
            </a:r>
            <a:r>
              <a:rPr lang="en-IN" b="0" i="0" dirty="0" err="1">
                <a:effectLst/>
                <a:latin typeface="BlinkMacSystemFont"/>
              </a:rPr>
              <a:t>Kamphuisen</a:t>
            </a:r>
            <a:r>
              <a:rPr lang="en-IN" b="0" i="0" dirty="0">
                <a:effectLst/>
                <a:latin typeface="BlinkMacSystemFont"/>
              </a:rPr>
              <a:t> PW, </a:t>
            </a:r>
            <a:r>
              <a:rPr lang="en-IN" b="0" i="0" dirty="0" err="1">
                <a:effectLst/>
                <a:latin typeface="BlinkMacSystemFont"/>
              </a:rPr>
              <a:t>Verhamme</a:t>
            </a:r>
            <a:r>
              <a:rPr lang="en-IN" b="0" i="0" dirty="0">
                <a:effectLst/>
                <a:latin typeface="BlinkMacSystemFont"/>
              </a:rPr>
              <a:t> P, </a:t>
            </a:r>
            <a:r>
              <a:rPr lang="en-IN" b="0" i="0" dirty="0" err="1">
                <a:effectLst/>
                <a:latin typeface="BlinkMacSystemFont"/>
              </a:rPr>
              <a:t>Douketis</a:t>
            </a:r>
            <a:r>
              <a:rPr lang="en-IN" b="0" i="0" dirty="0">
                <a:effectLst/>
                <a:latin typeface="BlinkMacSystemFont"/>
              </a:rPr>
              <a:t> JD, </a:t>
            </a:r>
            <a:r>
              <a:rPr lang="en-IN" b="0" i="0" dirty="0" err="1">
                <a:effectLst/>
                <a:latin typeface="BlinkMacSystemFont"/>
              </a:rPr>
              <a:t>Tonello</a:t>
            </a:r>
            <a:r>
              <a:rPr lang="en-IN" b="0" i="0" dirty="0">
                <a:effectLst/>
                <a:latin typeface="BlinkMacSystemFont"/>
              </a:rPr>
              <a:t> C, </a:t>
            </a:r>
            <a:r>
              <a:rPr lang="en-IN" b="0" i="0" dirty="0" err="1">
                <a:effectLst/>
                <a:latin typeface="BlinkMacSystemFont"/>
              </a:rPr>
              <a:t>Prandoni</a:t>
            </a:r>
            <a:r>
              <a:rPr lang="en-IN" b="0" i="0" dirty="0">
                <a:effectLst/>
                <a:latin typeface="BlinkMacSystemFont"/>
              </a:rPr>
              <a:t> P; PALLADIO Study Investigators. Analysis of an algorithm incorporating limited and whole-leg assessment of the deep venous system in symptomatic outpatients with suspected deep-vein thrombosis (PALLADIO): a prospective, multicentre, cohort study. Lancet </a:t>
            </a:r>
            <a:r>
              <a:rPr lang="en-IN" b="0" i="0" dirty="0" err="1">
                <a:effectLst/>
                <a:latin typeface="BlinkMacSystemFont"/>
              </a:rPr>
              <a:t>Haematol</a:t>
            </a:r>
            <a:r>
              <a:rPr lang="en-IN" b="0" i="0" dirty="0">
                <a:effectLst/>
                <a:latin typeface="BlinkMacSystemFont"/>
              </a:rPr>
              <a:t>. 2015 Nov;2(11):e474-80. </a:t>
            </a:r>
            <a:r>
              <a:rPr lang="en-IN" b="0" i="0" dirty="0" err="1">
                <a:effectLst/>
                <a:latin typeface="BlinkMacSystemFont"/>
              </a:rPr>
              <a:t>doi</a:t>
            </a:r>
            <a:r>
              <a:rPr lang="en-IN" b="0" i="0" dirty="0">
                <a:effectLst/>
                <a:latin typeface="BlinkMacSystemFont"/>
              </a:rPr>
              <a:t>: 10.1016/S2352-3026(15)00190-8. </a:t>
            </a:r>
            <a:r>
              <a:rPr lang="en-IN" b="0" i="0" dirty="0" err="1">
                <a:effectLst/>
                <a:latin typeface="BlinkMacSystemFont"/>
              </a:rPr>
              <a:t>Epub</a:t>
            </a:r>
            <a:r>
              <a:rPr lang="en-IN" b="0" i="0" dirty="0">
                <a:effectLst/>
                <a:latin typeface="BlinkMacSystemFont"/>
              </a:rPr>
              <a:t> 2015 Oct 18. PMID: 26686257.</a:t>
            </a:r>
            <a:endParaRPr lang="en-IN" dirty="0"/>
          </a:p>
        </p:txBody>
      </p:sp>
      <p:sp>
        <p:nvSpPr>
          <p:cNvPr id="5" name="Text Placeholder 4">
            <a:extLst>
              <a:ext uri="{FF2B5EF4-FFF2-40B4-BE49-F238E27FC236}">
                <a16:creationId xmlns:a16="http://schemas.microsoft.com/office/drawing/2014/main" id="{61B78FEF-B696-45AE-8DD1-706058BB27CB}"/>
              </a:ext>
            </a:extLst>
          </p:cNvPr>
          <p:cNvSpPr>
            <a:spLocks noGrp="1"/>
          </p:cNvSpPr>
          <p:nvPr>
            <p:ph type="body" sz="quarter" idx="3"/>
          </p:nvPr>
        </p:nvSpPr>
        <p:spPr/>
        <p:txBody>
          <a:bodyPr/>
          <a:lstStyle/>
          <a:p>
            <a:endParaRPr lang="en-IN"/>
          </a:p>
        </p:txBody>
      </p:sp>
      <p:sp>
        <p:nvSpPr>
          <p:cNvPr id="6" name="Content Placeholder 5">
            <a:extLst>
              <a:ext uri="{FF2B5EF4-FFF2-40B4-BE49-F238E27FC236}">
                <a16:creationId xmlns:a16="http://schemas.microsoft.com/office/drawing/2014/main" id="{24A19B74-8E5F-47A2-ACA5-0FE832979E22}"/>
              </a:ext>
            </a:extLst>
          </p:cNvPr>
          <p:cNvSpPr>
            <a:spLocks noGrp="1"/>
          </p:cNvSpPr>
          <p:nvPr>
            <p:ph sz="quarter" idx="4"/>
          </p:nvPr>
        </p:nvSpPr>
        <p:spPr/>
        <p:txBody>
          <a:bodyPr>
            <a:normAutofit fontScale="70000" lnSpcReduction="20000"/>
          </a:bodyPr>
          <a:lstStyle/>
          <a:p>
            <a:endParaRPr lang="en-IN"/>
          </a:p>
        </p:txBody>
      </p:sp>
      <p:pic>
        <p:nvPicPr>
          <p:cNvPr id="8" name="Picture 7">
            <a:extLst>
              <a:ext uri="{FF2B5EF4-FFF2-40B4-BE49-F238E27FC236}">
                <a16:creationId xmlns:a16="http://schemas.microsoft.com/office/drawing/2014/main" id="{4C58B4E1-0866-4319-BF6A-C4F0DC782051}"/>
              </a:ext>
            </a:extLst>
          </p:cNvPr>
          <p:cNvPicPr>
            <a:picLocks noChangeAspect="1"/>
          </p:cNvPicPr>
          <p:nvPr/>
        </p:nvPicPr>
        <p:blipFill>
          <a:blip r:embed="rId3"/>
          <a:stretch>
            <a:fillRect/>
          </a:stretch>
        </p:blipFill>
        <p:spPr>
          <a:xfrm>
            <a:off x="705853" y="204788"/>
            <a:ext cx="10789711" cy="5073066"/>
          </a:xfrm>
          <a:prstGeom prst="rect">
            <a:avLst/>
          </a:prstGeom>
        </p:spPr>
      </p:pic>
    </p:spTree>
    <p:extLst>
      <p:ext uri="{BB962C8B-B14F-4D97-AF65-F5344CB8AC3E}">
        <p14:creationId xmlns:p14="http://schemas.microsoft.com/office/powerpoint/2010/main" val="436008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3B8A811-C10E-4E1D-A9C1-FACE85480211}"/>
              </a:ext>
            </a:extLst>
          </p:cNvPr>
          <p:cNvSpPr>
            <a:spLocks noGrp="1"/>
          </p:cNvSpPr>
          <p:nvPr>
            <p:ph type="title"/>
          </p:nvPr>
        </p:nvSpPr>
        <p:spPr/>
        <p:txBody>
          <a:bodyPr/>
          <a:lstStyle/>
          <a:p>
            <a:r>
              <a:rPr lang="en-IN" dirty="0"/>
              <a:t>Computed tomography venography</a:t>
            </a:r>
          </a:p>
        </p:txBody>
      </p:sp>
      <p:sp>
        <p:nvSpPr>
          <p:cNvPr id="8" name="Content Placeholder 7">
            <a:extLst>
              <a:ext uri="{FF2B5EF4-FFF2-40B4-BE49-F238E27FC236}">
                <a16:creationId xmlns:a16="http://schemas.microsoft.com/office/drawing/2014/main" id="{0B28738A-911F-4EFE-B088-F0684463DF8E}"/>
              </a:ext>
            </a:extLst>
          </p:cNvPr>
          <p:cNvSpPr>
            <a:spLocks noGrp="1"/>
          </p:cNvSpPr>
          <p:nvPr>
            <p:ph idx="1"/>
          </p:nvPr>
        </p:nvSpPr>
        <p:spPr/>
        <p:txBody>
          <a:bodyPr>
            <a:normAutofit/>
          </a:bodyPr>
          <a:lstStyle/>
          <a:p>
            <a:r>
              <a:rPr lang="en-US" dirty="0"/>
              <a:t>Effective technique for the diagnosis of proximal DVT in patients with suspected DVT and PE</a:t>
            </a:r>
          </a:p>
          <a:p>
            <a:r>
              <a:rPr lang="en-US" dirty="0"/>
              <a:t> With sensitivity and specificity comparable to ultrasound. </a:t>
            </a:r>
          </a:p>
          <a:p>
            <a:r>
              <a:rPr lang="en-US" dirty="0" err="1"/>
              <a:t>Ctv</a:t>
            </a:r>
            <a:r>
              <a:rPr lang="en-US" dirty="0"/>
              <a:t> offers definite advantages over ultrasound. </a:t>
            </a:r>
          </a:p>
          <a:p>
            <a:r>
              <a:rPr lang="en-US" dirty="0"/>
              <a:t>Moreover, owing to its excellent spatial resolution, it may facilitate vessel measurement and case planning, when intervention is deemed necessary. </a:t>
            </a:r>
          </a:p>
          <a:p>
            <a:r>
              <a:rPr lang="en-US" dirty="0" err="1"/>
              <a:t>Ctv</a:t>
            </a:r>
            <a:r>
              <a:rPr lang="en-US" dirty="0"/>
              <a:t> is expensive, requires the use of iodine contrast, and involves </a:t>
            </a:r>
            <a:r>
              <a:rPr lang="en-IN" dirty="0"/>
              <a:t>radiation exposure</a:t>
            </a:r>
          </a:p>
        </p:txBody>
      </p:sp>
      <p:sp>
        <p:nvSpPr>
          <p:cNvPr id="10" name="TextBox 9">
            <a:extLst>
              <a:ext uri="{FF2B5EF4-FFF2-40B4-BE49-F238E27FC236}">
                <a16:creationId xmlns:a16="http://schemas.microsoft.com/office/drawing/2014/main" id="{A3BF66A8-B2BE-44D3-B614-624C96DC0C70}"/>
              </a:ext>
            </a:extLst>
          </p:cNvPr>
          <p:cNvSpPr txBox="1"/>
          <p:nvPr/>
        </p:nvSpPr>
        <p:spPr>
          <a:xfrm>
            <a:off x="1411705" y="5648235"/>
            <a:ext cx="9866499" cy="923330"/>
          </a:xfrm>
          <a:prstGeom prst="rect">
            <a:avLst/>
          </a:prstGeom>
          <a:noFill/>
        </p:spPr>
        <p:txBody>
          <a:bodyPr wrap="square">
            <a:spAutoFit/>
          </a:bodyPr>
          <a:lstStyle/>
          <a:p>
            <a:r>
              <a:rPr lang="en-IN" dirty="0" err="1"/>
              <a:t>Kakkos</a:t>
            </a:r>
            <a:r>
              <a:rPr lang="en-IN" dirty="0"/>
              <a:t> SK et al., European Society for Vascular Surgery (ESVS) 2021 Clinical Practice Guidelines on the Management of Venous Thrombosis, Eur J </a:t>
            </a:r>
            <a:r>
              <a:rPr lang="en-IN" dirty="0" err="1"/>
              <a:t>Vasc</a:t>
            </a:r>
            <a:r>
              <a:rPr lang="en-IN" dirty="0"/>
              <a:t> </a:t>
            </a:r>
            <a:r>
              <a:rPr lang="en-IN" dirty="0" err="1"/>
              <a:t>Endovasc</a:t>
            </a:r>
            <a:r>
              <a:rPr lang="en-IN" dirty="0"/>
              <a:t> </a:t>
            </a:r>
            <a:r>
              <a:rPr lang="en-IN" dirty="0" err="1"/>
              <a:t>Surg</a:t>
            </a:r>
            <a:r>
              <a:rPr lang="en-IN" dirty="0"/>
              <a:t> 2020, https://doi.org/10.1016/j.ejvs.2020.09.023</a:t>
            </a:r>
          </a:p>
        </p:txBody>
      </p:sp>
    </p:spTree>
    <p:extLst>
      <p:ext uri="{BB962C8B-B14F-4D97-AF65-F5344CB8AC3E}">
        <p14:creationId xmlns:p14="http://schemas.microsoft.com/office/powerpoint/2010/main" val="3477590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4BC34-4EF2-44C9-B392-1E9F01113323}"/>
              </a:ext>
            </a:extLst>
          </p:cNvPr>
          <p:cNvSpPr>
            <a:spLocks noGrp="1"/>
          </p:cNvSpPr>
          <p:nvPr>
            <p:ph type="title"/>
          </p:nvPr>
        </p:nvSpPr>
        <p:spPr/>
        <p:txBody>
          <a:bodyPr/>
          <a:lstStyle/>
          <a:p>
            <a:r>
              <a:rPr lang="en-IN" dirty="0"/>
              <a:t>Magnetic resonance venography</a:t>
            </a:r>
          </a:p>
        </p:txBody>
      </p:sp>
      <p:sp>
        <p:nvSpPr>
          <p:cNvPr id="3" name="Content Placeholder 2">
            <a:extLst>
              <a:ext uri="{FF2B5EF4-FFF2-40B4-BE49-F238E27FC236}">
                <a16:creationId xmlns:a16="http://schemas.microsoft.com/office/drawing/2014/main" id="{29D56F75-EBC3-4DD3-9994-8C23B548D076}"/>
              </a:ext>
            </a:extLst>
          </p:cNvPr>
          <p:cNvSpPr>
            <a:spLocks noGrp="1"/>
          </p:cNvSpPr>
          <p:nvPr>
            <p:ph idx="1"/>
          </p:nvPr>
        </p:nvSpPr>
        <p:spPr/>
        <p:txBody>
          <a:bodyPr/>
          <a:lstStyle/>
          <a:p>
            <a:r>
              <a:rPr lang="en-IN" dirty="0"/>
              <a:t>Role </a:t>
            </a:r>
            <a:r>
              <a:rPr lang="en-US" dirty="0"/>
              <a:t>poorly described in the literature.</a:t>
            </a:r>
          </a:p>
          <a:p>
            <a:r>
              <a:rPr lang="en-US" dirty="0"/>
              <a:t>MRV to have equivalent sensitivity and specificity to ultrasound</a:t>
            </a:r>
          </a:p>
          <a:p>
            <a:r>
              <a:rPr lang="en-US" dirty="0"/>
              <a:t>Like CTV, MRV offers definite advantages over ultrasound</a:t>
            </a:r>
          </a:p>
          <a:p>
            <a:r>
              <a:rPr lang="en-US" dirty="0"/>
              <a:t>may help distinguish between acute recurrent thrombus and a persisting thrombus in the same location, with further implications for treatment regimens</a:t>
            </a:r>
          </a:p>
          <a:p>
            <a:endParaRPr lang="en-IN" dirty="0"/>
          </a:p>
        </p:txBody>
      </p:sp>
    </p:spTree>
    <p:extLst>
      <p:ext uri="{BB962C8B-B14F-4D97-AF65-F5344CB8AC3E}">
        <p14:creationId xmlns:p14="http://schemas.microsoft.com/office/powerpoint/2010/main" val="9178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B07DD-07CC-4635-AE9B-D8FB5A1521CE}"/>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78351B60-CA7E-43EE-88CC-CD08D94C31AD}"/>
              </a:ext>
            </a:extLst>
          </p:cNvPr>
          <p:cNvPicPr>
            <a:picLocks noGrp="1" noChangeAspect="1"/>
          </p:cNvPicPr>
          <p:nvPr>
            <p:ph idx="1"/>
          </p:nvPr>
        </p:nvPicPr>
        <p:blipFill>
          <a:blip r:embed="rId3"/>
          <a:stretch>
            <a:fillRect/>
          </a:stretch>
        </p:blipFill>
        <p:spPr>
          <a:xfrm>
            <a:off x="0" y="128337"/>
            <a:ext cx="12191999" cy="6729663"/>
          </a:xfrm>
        </p:spPr>
      </p:pic>
    </p:spTree>
    <p:extLst>
      <p:ext uri="{BB962C8B-B14F-4D97-AF65-F5344CB8AC3E}">
        <p14:creationId xmlns:p14="http://schemas.microsoft.com/office/powerpoint/2010/main" val="2111598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C98-3CC2-4D04-B2D0-6A96056B3FDA}"/>
              </a:ext>
            </a:extLst>
          </p:cNvPr>
          <p:cNvSpPr>
            <a:spLocks noGrp="1"/>
          </p:cNvSpPr>
          <p:nvPr>
            <p:ph type="title"/>
          </p:nvPr>
        </p:nvSpPr>
        <p:spPr>
          <a:xfrm>
            <a:off x="801500" y="2617311"/>
            <a:ext cx="10353761" cy="1326321"/>
          </a:xfrm>
        </p:spPr>
        <p:txBody>
          <a:bodyPr/>
          <a:lstStyle/>
          <a:p>
            <a:r>
              <a:rPr lang="en-IN" dirty="0"/>
              <a:t>Thank you </a:t>
            </a:r>
          </a:p>
        </p:txBody>
      </p:sp>
      <p:sp>
        <p:nvSpPr>
          <p:cNvPr id="3" name="Content Placeholder 2">
            <a:extLst>
              <a:ext uri="{FF2B5EF4-FFF2-40B4-BE49-F238E27FC236}">
                <a16:creationId xmlns:a16="http://schemas.microsoft.com/office/drawing/2014/main" id="{08010CBE-6EBF-4811-8E06-9384091D8C60}"/>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415396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0</TotalTime>
  <Words>2488</Words>
  <Application>Microsoft Office PowerPoint</Application>
  <PresentationFormat>Widescreen</PresentationFormat>
  <Paragraphs>226</Paragraphs>
  <Slides>22</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ArialMT</vt:lpstr>
      <vt:lpstr>BlinkMacSystemFont</vt:lpstr>
      <vt:lpstr>Carlito</vt:lpstr>
      <vt:lpstr>PalatinoLinotype-Roman</vt:lpstr>
      <vt:lpstr>arial</vt:lpstr>
      <vt:lpstr>arial</vt:lpstr>
      <vt:lpstr>Bookman Old Style</vt:lpstr>
      <vt:lpstr>Calibri</vt:lpstr>
      <vt:lpstr>Rockwell</vt:lpstr>
      <vt:lpstr>Times New Roman</vt:lpstr>
      <vt:lpstr>Damask</vt:lpstr>
      <vt:lpstr>Diagnosis &amp; Risk stratification venous thromboembolism </vt:lpstr>
      <vt:lpstr>Epidemiology and burden of the disease</vt:lpstr>
      <vt:lpstr>Risk Factors</vt:lpstr>
      <vt:lpstr>Common risk factors</vt:lpstr>
      <vt:lpstr>Symptoms</vt:lpstr>
      <vt:lpstr>Signs</vt:lpstr>
      <vt:lpstr>Clinical suspicion :</vt:lpstr>
      <vt:lpstr>Pre test probability-Well’s Criteria</vt:lpstr>
      <vt:lpstr>…contd……Well’s criteria</vt:lpstr>
      <vt:lpstr>Well’s score</vt:lpstr>
      <vt:lpstr>Diagnosis of DVT - an algorithmic approach</vt:lpstr>
      <vt:lpstr>diagnostic algorithm for evaluation of symptomatic patients with low probability of deep venous thrombosis </vt:lpstr>
      <vt:lpstr>diagnostic algorithm for evaluation of symptomatic patients with high probability of deep venous thrombosis </vt:lpstr>
      <vt:lpstr>PowerPoint Presentation</vt:lpstr>
      <vt:lpstr>Investigations :</vt:lpstr>
      <vt:lpstr>D dimer measurement.</vt:lpstr>
      <vt:lpstr>Ultrasound</vt:lpstr>
      <vt:lpstr>PowerPoint Presentation</vt:lpstr>
      <vt:lpstr>Computed tomography venography</vt:lpstr>
      <vt:lpstr>Magnetic resonance venography</vt:lpstr>
      <vt:lpstr>PowerPoint Presentation</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Diagnosis &amp; Risk stratification venous thromboembolism </dc:title>
  <dc:creator>Dr.siddharth m</dc:creator>
  <cp:lastModifiedBy>Dr.SIDDHARTH MATAD</cp:lastModifiedBy>
  <cp:revision>13</cp:revision>
  <dcterms:created xsi:type="dcterms:W3CDTF">2021-08-15T14:52:33Z</dcterms:created>
  <dcterms:modified xsi:type="dcterms:W3CDTF">2023-05-12T02:27:40Z</dcterms:modified>
</cp:coreProperties>
</file>